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nton Italics" charset="1" panose="00000500000000000000"/>
      <p:regular r:id="rId15"/>
    </p:embeddedFont>
    <p:embeddedFont>
      <p:font typeface="Poppins" charset="1" panose="00000500000000000000"/>
      <p:regular r:id="rId16"/>
    </p:embeddedFont>
    <p:embeddedFont>
      <p:font typeface="Poppins Bold"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 Id="rId8"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3.jpeg" Type="http://schemas.openxmlformats.org/officeDocument/2006/relationships/image"/><Relationship Id="rId4" Target="../media/image7.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275809">
            <a:off x="6604001" y="-1296775"/>
            <a:ext cx="11233610" cy="14042013"/>
          </a:xfrm>
          <a:custGeom>
            <a:avLst/>
            <a:gdLst/>
            <a:ahLst/>
            <a:cxnLst/>
            <a:rect r="r" b="b" t="t" l="l"/>
            <a:pathLst>
              <a:path h="14042013" w="11233610">
                <a:moveTo>
                  <a:pt x="0" y="0"/>
                </a:moveTo>
                <a:lnTo>
                  <a:pt x="11233610" y="0"/>
                </a:lnTo>
                <a:lnTo>
                  <a:pt x="11233610" y="14042013"/>
                </a:lnTo>
                <a:lnTo>
                  <a:pt x="0" y="14042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160489">
            <a:off x="1615023" y="1498710"/>
            <a:ext cx="8116445" cy="3155838"/>
          </a:xfrm>
          <a:prstGeom prst="rect">
            <a:avLst/>
          </a:prstGeom>
        </p:spPr>
        <p:txBody>
          <a:bodyPr anchor="t" rtlCol="false" tIns="0" lIns="0" bIns="0" rIns="0">
            <a:spAutoFit/>
          </a:bodyPr>
          <a:lstStyle/>
          <a:p>
            <a:pPr algn="just">
              <a:lnSpc>
                <a:spcPts val="25701"/>
              </a:lnSpc>
              <a:spcBef>
                <a:spcPct val="0"/>
              </a:spcBef>
            </a:pPr>
            <a:r>
              <a:rPr lang="en-US" sz="18358" i="true">
                <a:solidFill>
                  <a:srgbClr val="FFFFFF"/>
                </a:solidFill>
                <a:latin typeface="Anton Italics"/>
                <a:ea typeface="Anton Italics"/>
                <a:cs typeface="Anton Italics"/>
                <a:sym typeface="Anton Italics"/>
              </a:rPr>
              <a:t>FUSION</a:t>
            </a:r>
          </a:p>
        </p:txBody>
      </p:sp>
      <p:sp>
        <p:nvSpPr>
          <p:cNvPr name="TextBox 4" id="4"/>
          <p:cNvSpPr txBox="true"/>
          <p:nvPr/>
        </p:nvSpPr>
        <p:spPr>
          <a:xfrm rot="-160489">
            <a:off x="1529298" y="3965534"/>
            <a:ext cx="8116445" cy="3155838"/>
          </a:xfrm>
          <a:prstGeom prst="rect">
            <a:avLst/>
          </a:prstGeom>
        </p:spPr>
        <p:txBody>
          <a:bodyPr anchor="t" rtlCol="false" tIns="0" lIns="0" bIns="0" rIns="0">
            <a:spAutoFit/>
          </a:bodyPr>
          <a:lstStyle/>
          <a:p>
            <a:pPr algn="just">
              <a:lnSpc>
                <a:spcPts val="25701"/>
              </a:lnSpc>
              <a:spcBef>
                <a:spcPct val="0"/>
              </a:spcBef>
            </a:pPr>
            <a:r>
              <a:rPr lang="en-US" sz="18358" i="true">
                <a:solidFill>
                  <a:srgbClr val="FFFFFF"/>
                </a:solidFill>
                <a:latin typeface="Anton Italics"/>
                <a:ea typeface="Anton Italics"/>
                <a:cs typeface="Anton Italics"/>
                <a:sym typeface="Anton Italics"/>
              </a:rPr>
              <a:t>AUDIO</a:t>
            </a:r>
          </a:p>
        </p:txBody>
      </p:sp>
      <p:grpSp>
        <p:nvGrpSpPr>
          <p:cNvPr name="Group 5" id="5"/>
          <p:cNvGrpSpPr/>
          <p:nvPr/>
        </p:nvGrpSpPr>
        <p:grpSpPr>
          <a:xfrm rot="0">
            <a:off x="8862773" y="-513675"/>
            <a:ext cx="11624330" cy="11314350"/>
            <a:chOff x="0" y="0"/>
            <a:chExt cx="14069632" cy="13694444"/>
          </a:xfrm>
        </p:grpSpPr>
        <p:sp>
          <p:nvSpPr>
            <p:cNvPr name="Freeform 6" id="6"/>
            <p:cNvSpPr/>
            <p:nvPr/>
          </p:nvSpPr>
          <p:spPr>
            <a:xfrm flipH="false" flipV="false" rot="0">
              <a:off x="0" y="0"/>
              <a:ext cx="14069633" cy="13694445"/>
            </a:xfrm>
            <a:custGeom>
              <a:avLst/>
              <a:gdLst/>
              <a:ahLst/>
              <a:cxnLst/>
              <a:rect r="r" b="b" t="t" l="l"/>
              <a:pathLst>
                <a:path h="13694445" w="14069633">
                  <a:moveTo>
                    <a:pt x="14069633" y="0"/>
                  </a:moveTo>
                  <a:lnTo>
                    <a:pt x="9006788" y="13694445"/>
                  </a:lnTo>
                  <a:lnTo>
                    <a:pt x="0" y="13694445"/>
                  </a:lnTo>
                  <a:lnTo>
                    <a:pt x="5003910" y="0"/>
                  </a:lnTo>
                  <a:lnTo>
                    <a:pt x="14069633" y="0"/>
                  </a:lnTo>
                  <a:close/>
                </a:path>
              </a:pathLst>
            </a:custGeom>
            <a:blipFill>
              <a:blip r:embed="rId4"/>
              <a:stretch>
                <a:fillRect l="-23045" t="0" r="-23045" b="0"/>
              </a:stretch>
            </a:blipFill>
          </p:spPr>
        </p:sp>
      </p:grpSp>
      <p:sp>
        <p:nvSpPr>
          <p:cNvPr name="Freeform 7" id="7"/>
          <p:cNvSpPr/>
          <p:nvPr/>
        </p:nvSpPr>
        <p:spPr>
          <a:xfrm flipH="false" flipV="true" rot="-220158">
            <a:off x="5394012" y="3568019"/>
            <a:ext cx="4988907" cy="1115701"/>
          </a:xfrm>
          <a:custGeom>
            <a:avLst/>
            <a:gdLst/>
            <a:ahLst/>
            <a:cxnLst/>
            <a:rect r="r" b="b" t="t" l="l"/>
            <a:pathLst>
              <a:path h="1115701" w="4988907">
                <a:moveTo>
                  <a:pt x="0" y="1115701"/>
                </a:moveTo>
                <a:lnTo>
                  <a:pt x="4988907" y="1115701"/>
                </a:lnTo>
                <a:lnTo>
                  <a:pt x="4988907" y="0"/>
                </a:lnTo>
                <a:lnTo>
                  <a:pt x="0" y="0"/>
                </a:lnTo>
                <a:lnTo>
                  <a:pt x="0" y="111570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true" rot="-220158">
            <a:off x="574897" y="6107098"/>
            <a:ext cx="4110421" cy="919240"/>
          </a:xfrm>
          <a:custGeom>
            <a:avLst/>
            <a:gdLst/>
            <a:ahLst/>
            <a:cxnLst/>
            <a:rect r="r" b="b" t="t" l="l"/>
            <a:pathLst>
              <a:path h="919240" w="4110421">
                <a:moveTo>
                  <a:pt x="0" y="919239"/>
                </a:moveTo>
                <a:lnTo>
                  <a:pt x="4110421" y="919239"/>
                </a:lnTo>
                <a:lnTo>
                  <a:pt x="4110421" y="0"/>
                </a:lnTo>
                <a:lnTo>
                  <a:pt x="0" y="0"/>
                </a:lnTo>
                <a:lnTo>
                  <a:pt x="0" y="919239"/>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3041630" y="-102870"/>
            <a:ext cx="5246370" cy="524637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grpSp>
        <p:nvGrpSpPr>
          <p:cNvPr name="Group 11" id="11"/>
          <p:cNvGrpSpPr/>
          <p:nvPr/>
        </p:nvGrpSpPr>
        <p:grpSpPr>
          <a:xfrm rot="0">
            <a:off x="10790446" y="4849845"/>
            <a:ext cx="5246370" cy="524637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
        <p:nvSpPr>
          <p:cNvPr name="TextBox 13" id="13"/>
          <p:cNvSpPr txBox="true"/>
          <p:nvPr/>
        </p:nvSpPr>
        <p:spPr>
          <a:xfrm rot="0">
            <a:off x="782101" y="7149180"/>
            <a:ext cx="8080672" cy="1184728"/>
          </a:xfrm>
          <a:prstGeom prst="rect">
            <a:avLst/>
          </a:prstGeom>
        </p:spPr>
        <p:txBody>
          <a:bodyPr anchor="t" rtlCol="false" tIns="0" lIns="0" bIns="0" rIns="0">
            <a:spAutoFit/>
          </a:bodyPr>
          <a:lstStyle/>
          <a:p>
            <a:pPr algn="l">
              <a:lnSpc>
                <a:spcPts val="9610"/>
              </a:lnSpc>
            </a:pPr>
            <a:r>
              <a:rPr lang="en-US" sz="5653">
                <a:solidFill>
                  <a:srgbClr val="FFFFFF"/>
                </a:solidFill>
                <a:latin typeface="Poppins"/>
                <a:ea typeface="Poppins"/>
                <a:cs typeface="Poppins"/>
                <a:sym typeface="Poppins"/>
              </a:rPr>
              <a:t>GAMING HEADPHONES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971572" y="-186375"/>
            <a:ext cx="7032286" cy="12057771"/>
            <a:chOff x="0" y="0"/>
            <a:chExt cx="1852125" cy="3175709"/>
          </a:xfrm>
        </p:grpSpPr>
        <p:sp>
          <p:nvSpPr>
            <p:cNvPr name="Freeform 3" id="3"/>
            <p:cNvSpPr/>
            <p:nvPr/>
          </p:nvSpPr>
          <p:spPr>
            <a:xfrm flipH="false" flipV="false" rot="0">
              <a:off x="0" y="0"/>
              <a:ext cx="1852125" cy="3175709"/>
            </a:xfrm>
            <a:custGeom>
              <a:avLst/>
              <a:gdLst/>
              <a:ahLst/>
              <a:cxnLst/>
              <a:rect r="r" b="b" t="t" l="l"/>
              <a:pathLst>
                <a:path h="3175709" w="1852125">
                  <a:moveTo>
                    <a:pt x="0" y="0"/>
                  </a:moveTo>
                  <a:lnTo>
                    <a:pt x="1852125" y="0"/>
                  </a:lnTo>
                  <a:lnTo>
                    <a:pt x="1852125" y="3175709"/>
                  </a:lnTo>
                  <a:lnTo>
                    <a:pt x="0" y="3175709"/>
                  </a:lnTo>
                  <a:close/>
                </a:path>
              </a:pathLst>
            </a:custGeom>
            <a:gradFill rotWithShape="true">
              <a:gsLst>
                <a:gs pos="0">
                  <a:srgbClr val="000000">
                    <a:alpha val="100000"/>
                  </a:srgbClr>
                </a:gs>
                <a:gs pos="100000">
                  <a:srgbClr val="920000">
                    <a:alpha val="100000"/>
                  </a:srgbClr>
                </a:gs>
              </a:gsLst>
              <a:lin ang="0"/>
            </a:gradFill>
          </p:spPr>
        </p:sp>
        <p:sp>
          <p:nvSpPr>
            <p:cNvPr name="TextBox 4" id="4"/>
            <p:cNvSpPr txBox="true"/>
            <p:nvPr/>
          </p:nvSpPr>
          <p:spPr>
            <a:xfrm>
              <a:off x="0" y="-57150"/>
              <a:ext cx="1852125" cy="3232859"/>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0354168" y="1211487"/>
            <a:ext cx="8181944" cy="7583389"/>
            <a:chOff x="0" y="0"/>
            <a:chExt cx="6510025" cy="6033780"/>
          </a:xfrm>
        </p:grpSpPr>
        <p:sp>
          <p:nvSpPr>
            <p:cNvPr name="Freeform 6" id="6"/>
            <p:cNvSpPr/>
            <p:nvPr/>
          </p:nvSpPr>
          <p:spPr>
            <a:xfrm flipH="false" flipV="false" rot="0">
              <a:off x="0" y="0"/>
              <a:ext cx="6510024" cy="6033780"/>
            </a:xfrm>
            <a:custGeom>
              <a:avLst/>
              <a:gdLst/>
              <a:ahLst/>
              <a:cxnLst/>
              <a:rect r="r" b="b" t="t" l="l"/>
              <a:pathLst>
                <a:path h="6033780" w="6510024">
                  <a:moveTo>
                    <a:pt x="5380453" y="0"/>
                  </a:moveTo>
                  <a:lnTo>
                    <a:pt x="2346656" y="0"/>
                  </a:lnTo>
                  <a:lnTo>
                    <a:pt x="0" y="1747383"/>
                  </a:lnTo>
                  <a:lnTo>
                    <a:pt x="0" y="1818581"/>
                  </a:lnTo>
                  <a:lnTo>
                    <a:pt x="0" y="6033780"/>
                  </a:lnTo>
                  <a:lnTo>
                    <a:pt x="2819876" y="6033780"/>
                  </a:lnTo>
                  <a:lnTo>
                    <a:pt x="4164990" y="5032173"/>
                  </a:lnTo>
                  <a:lnTo>
                    <a:pt x="5164911" y="4286398"/>
                  </a:lnTo>
                  <a:lnTo>
                    <a:pt x="6510024" y="3284790"/>
                  </a:lnTo>
                  <a:lnTo>
                    <a:pt x="6510024" y="2106996"/>
                  </a:lnTo>
                  <a:lnTo>
                    <a:pt x="6510024" y="1281575"/>
                  </a:lnTo>
                  <a:close/>
                </a:path>
              </a:pathLst>
            </a:custGeom>
            <a:blipFill>
              <a:blip r:embed="rId2"/>
              <a:stretch>
                <a:fillRect l="-19604" t="0" r="-19604" b="0"/>
              </a:stretch>
            </a:blipFill>
          </p:spPr>
        </p:sp>
      </p:grpSp>
      <p:sp>
        <p:nvSpPr>
          <p:cNvPr name="TextBox 7" id="7"/>
          <p:cNvSpPr txBox="true"/>
          <p:nvPr/>
        </p:nvSpPr>
        <p:spPr>
          <a:xfrm rot="0">
            <a:off x="1028700" y="451776"/>
            <a:ext cx="6640533" cy="1710542"/>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WHY</a:t>
            </a:r>
          </a:p>
        </p:txBody>
      </p:sp>
      <p:sp>
        <p:nvSpPr>
          <p:cNvPr name="Freeform 8" id="8"/>
          <p:cNvSpPr/>
          <p:nvPr/>
        </p:nvSpPr>
        <p:spPr>
          <a:xfrm flipH="false" flipV="true" rot="0">
            <a:off x="2778480" y="1211487"/>
            <a:ext cx="4110421" cy="919240"/>
          </a:xfrm>
          <a:custGeom>
            <a:avLst/>
            <a:gdLst/>
            <a:ahLst/>
            <a:cxnLst/>
            <a:rect r="r" b="b" t="t" l="l"/>
            <a:pathLst>
              <a:path h="919240" w="4110421">
                <a:moveTo>
                  <a:pt x="0" y="919240"/>
                </a:moveTo>
                <a:lnTo>
                  <a:pt x="4110421" y="919240"/>
                </a:lnTo>
                <a:lnTo>
                  <a:pt x="4110421" y="0"/>
                </a:lnTo>
                <a:lnTo>
                  <a:pt x="0" y="0"/>
                </a:lnTo>
                <a:lnTo>
                  <a:pt x="0" y="91924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28700" y="2316520"/>
            <a:ext cx="9861256" cy="1710542"/>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GAMING HEADSETS</a:t>
            </a:r>
          </a:p>
        </p:txBody>
      </p:sp>
      <p:sp>
        <p:nvSpPr>
          <p:cNvPr name="TextBox 10" id="10"/>
          <p:cNvSpPr txBox="true"/>
          <p:nvPr/>
        </p:nvSpPr>
        <p:spPr>
          <a:xfrm rot="0">
            <a:off x="1028700" y="3865137"/>
            <a:ext cx="8872502" cy="4121236"/>
          </a:xfrm>
          <a:prstGeom prst="rect">
            <a:avLst/>
          </a:prstGeom>
        </p:spPr>
        <p:txBody>
          <a:bodyPr anchor="t" rtlCol="false" tIns="0" lIns="0" bIns="0" rIns="0">
            <a:spAutoFit/>
          </a:bodyPr>
          <a:lstStyle/>
          <a:p>
            <a:pPr algn="just">
              <a:lnSpc>
                <a:spcPts val="4664"/>
              </a:lnSpc>
            </a:pPr>
            <a:r>
              <a:rPr lang="en-US" sz="2744">
                <a:solidFill>
                  <a:srgbClr val="FFFFFF"/>
                </a:solidFill>
                <a:latin typeface="Poppins"/>
                <a:ea typeface="Poppins"/>
                <a:cs typeface="Poppins"/>
                <a:sym typeface="Poppins"/>
              </a:rPr>
              <a:t> As a group made up of gamers and enthusiasts of gaming equipment, we are genuinely passionate about this product. We believe our interest in high-quality sound, immersive gaming experiences, and cutting-edge technology will drive our dedication to marketing efforts.</a:t>
            </a:r>
          </a:p>
          <a:p>
            <a:pPr algn="just">
              <a:lnSpc>
                <a:spcPts val="466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02476" y="2536564"/>
            <a:ext cx="3086100" cy="5230907"/>
            <a:chOff x="0" y="0"/>
            <a:chExt cx="812800" cy="1377688"/>
          </a:xfrm>
        </p:grpSpPr>
        <p:sp>
          <p:nvSpPr>
            <p:cNvPr name="Freeform 3" id="3"/>
            <p:cNvSpPr/>
            <p:nvPr/>
          </p:nvSpPr>
          <p:spPr>
            <a:xfrm flipH="false" flipV="false" rot="0">
              <a:off x="0" y="0"/>
              <a:ext cx="812800" cy="1377688"/>
            </a:xfrm>
            <a:custGeom>
              <a:avLst/>
              <a:gdLst/>
              <a:ahLst/>
              <a:cxnLst/>
              <a:rect r="r" b="b" t="t" l="l"/>
              <a:pathLst>
                <a:path h="1377688" w="812800">
                  <a:moveTo>
                    <a:pt x="0" y="0"/>
                  </a:moveTo>
                  <a:lnTo>
                    <a:pt x="812800" y="0"/>
                  </a:lnTo>
                  <a:lnTo>
                    <a:pt x="812800" y="1377688"/>
                  </a:lnTo>
                  <a:lnTo>
                    <a:pt x="0" y="1377688"/>
                  </a:lnTo>
                  <a:close/>
                </a:path>
              </a:pathLst>
            </a:custGeom>
            <a:gradFill rotWithShape="true">
              <a:gsLst>
                <a:gs pos="0">
                  <a:srgbClr val="000000">
                    <a:alpha val="100000"/>
                  </a:srgbClr>
                </a:gs>
                <a:gs pos="100000">
                  <a:srgbClr val="920000">
                    <a:alpha val="100000"/>
                  </a:srgbClr>
                </a:gs>
              </a:gsLst>
              <a:lin ang="0"/>
            </a:gradFill>
          </p:spPr>
        </p:sp>
        <p:sp>
          <p:nvSpPr>
            <p:cNvPr name="TextBox 4" id="4"/>
            <p:cNvSpPr txBox="true"/>
            <p:nvPr/>
          </p:nvSpPr>
          <p:spPr>
            <a:xfrm>
              <a:off x="0" y="-57150"/>
              <a:ext cx="812800" cy="1434838"/>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176483" y="6179422"/>
            <a:ext cx="2699331" cy="5230907"/>
            <a:chOff x="0" y="0"/>
            <a:chExt cx="710935" cy="1377688"/>
          </a:xfrm>
        </p:grpSpPr>
        <p:sp>
          <p:nvSpPr>
            <p:cNvPr name="Freeform 6" id="6"/>
            <p:cNvSpPr/>
            <p:nvPr/>
          </p:nvSpPr>
          <p:spPr>
            <a:xfrm flipH="false" flipV="false" rot="0">
              <a:off x="0" y="0"/>
              <a:ext cx="710935" cy="1377688"/>
            </a:xfrm>
            <a:custGeom>
              <a:avLst/>
              <a:gdLst/>
              <a:ahLst/>
              <a:cxnLst/>
              <a:rect r="r" b="b" t="t" l="l"/>
              <a:pathLst>
                <a:path h="1377688" w="710935">
                  <a:moveTo>
                    <a:pt x="0" y="0"/>
                  </a:moveTo>
                  <a:lnTo>
                    <a:pt x="710935" y="0"/>
                  </a:lnTo>
                  <a:lnTo>
                    <a:pt x="710935" y="1377688"/>
                  </a:lnTo>
                  <a:lnTo>
                    <a:pt x="0" y="1377688"/>
                  </a:lnTo>
                  <a:close/>
                </a:path>
              </a:pathLst>
            </a:custGeom>
            <a:gradFill rotWithShape="true">
              <a:gsLst>
                <a:gs pos="0">
                  <a:srgbClr val="000000">
                    <a:alpha val="100000"/>
                  </a:srgbClr>
                </a:gs>
                <a:gs pos="100000">
                  <a:srgbClr val="920000">
                    <a:alpha val="100000"/>
                  </a:srgbClr>
                </a:gs>
              </a:gsLst>
              <a:lin ang="0"/>
            </a:gradFill>
          </p:spPr>
        </p:sp>
        <p:sp>
          <p:nvSpPr>
            <p:cNvPr name="TextBox 7" id="7"/>
            <p:cNvSpPr txBox="true"/>
            <p:nvPr/>
          </p:nvSpPr>
          <p:spPr>
            <a:xfrm>
              <a:off x="0" y="-57150"/>
              <a:ext cx="710935" cy="1434838"/>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04715" y="2039325"/>
            <a:ext cx="6238883" cy="6208350"/>
            <a:chOff x="0" y="0"/>
            <a:chExt cx="8318510" cy="8277800"/>
          </a:xfrm>
        </p:grpSpPr>
        <p:pic>
          <p:nvPicPr>
            <p:cNvPr name="Picture 9" id="9"/>
            <p:cNvPicPr>
              <a:picLocks noChangeAspect="true"/>
            </p:cNvPicPr>
            <p:nvPr/>
          </p:nvPicPr>
          <p:blipFill>
            <a:blip r:embed="rId2"/>
            <a:srcRect l="16523" t="0" r="16523" b="0"/>
            <a:stretch>
              <a:fillRect/>
            </a:stretch>
          </p:blipFill>
          <p:spPr>
            <a:xfrm flipH="false" flipV="false">
              <a:off x="0" y="0"/>
              <a:ext cx="8318510" cy="8277800"/>
            </a:xfrm>
            <a:prstGeom prst="rect">
              <a:avLst/>
            </a:prstGeom>
          </p:spPr>
        </p:pic>
      </p:grpSp>
      <p:grpSp>
        <p:nvGrpSpPr>
          <p:cNvPr name="Group 10" id="10"/>
          <p:cNvGrpSpPr/>
          <p:nvPr/>
        </p:nvGrpSpPr>
        <p:grpSpPr>
          <a:xfrm rot="0">
            <a:off x="9024621" y="5622664"/>
            <a:ext cx="7750796" cy="5051105"/>
            <a:chOff x="0" y="0"/>
            <a:chExt cx="10334395" cy="6734806"/>
          </a:xfrm>
        </p:grpSpPr>
        <p:pic>
          <p:nvPicPr>
            <p:cNvPr name="Picture 11" id="11"/>
            <p:cNvPicPr>
              <a:picLocks noChangeAspect="true"/>
            </p:cNvPicPr>
            <p:nvPr/>
          </p:nvPicPr>
          <p:blipFill>
            <a:blip r:embed="rId3"/>
            <a:srcRect l="0" t="1123" r="0" b="1123"/>
            <a:stretch>
              <a:fillRect/>
            </a:stretch>
          </p:blipFill>
          <p:spPr>
            <a:xfrm flipH="false" flipV="false">
              <a:off x="0" y="0"/>
              <a:ext cx="10334395" cy="6734806"/>
            </a:xfrm>
            <a:prstGeom prst="rect">
              <a:avLst/>
            </a:prstGeom>
          </p:spPr>
        </p:pic>
      </p:grpSp>
      <p:sp>
        <p:nvSpPr>
          <p:cNvPr name="TextBox 12" id="12"/>
          <p:cNvSpPr txBox="true"/>
          <p:nvPr/>
        </p:nvSpPr>
        <p:spPr>
          <a:xfrm rot="0">
            <a:off x="7502249" y="79045"/>
            <a:ext cx="3487001" cy="1708810"/>
          </a:xfrm>
          <a:prstGeom prst="rect">
            <a:avLst/>
          </a:prstGeom>
        </p:spPr>
        <p:txBody>
          <a:bodyPr anchor="t" rtlCol="false" tIns="0" lIns="0" bIns="0" rIns="0">
            <a:spAutoFit/>
          </a:bodyPr>
          <a:lstStyle/>
          <a:p>
            <a:pPr algn="r">
              <a:lnSpc>
                <a:spcPts val="13963"/>
              </a:lnSpc>
              <a:spcBef>
                <a:spcPct val="0"/>
              </a:spcBef>
            </a:pPr>
            <a:r>
              <a:rPr lang="en-US" sz="9974" i="true">
                <a:solidFill>
                  <a:srgbClr val="FFFFFF"/>
                </a:solidFill>
                <a:latin typeface="Anton Italics"/>
                <a:ea typeface="Anton Italics"/>
                <a:cs typeface="Anton Italics"/>
                <a:sym typeface="Anton Italics"/>
              </a:rPr>
              <a:t>TARGET</a:t>
            </a:r>
          </a:p>
        </p:txBody>
      </p:sp>
      <p:sp>
        <p:nvSpPr>
          <p:cNvPr name="TextBox 13" id="13"/>
          <p:cNvSpPr txBox="true"/>
          <p:nvPr/>
        </p:nvSpPr>
        <p:spPr>
          <a:xfrm rot="0">
            <a:off x="11503603" y="85393"/>
            <a:ext cx="4672880" cy="1710542"/>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MARKET</a:t>
            </a:r>
          </a:p>
        </p:txBody>
      </p:sp>
      <p:sp>
        <p:nvSpPr>
          <p:cNvPr name="TextBox 14" id="14"/>
          <p:cNvSpPr txBox="true"/>
          <p:nvPr/>
        </p:nvSpPr>
        <p:spPr>
          <a:xfrm rot="0">
            <a:off x="8481993" y="1814252"/>
            <a:ext cx="9563164" cy="3629025"/>
          </a:xfrm>
          <a:prstGeom prst="rect">
            <a:avLst/>
          </a:prstGeom>
        </p:spPr>
        <p:txBody>
          <a:bodyPr anchor="t" rtlCol="false" tIns="0" lIns="0" bIns="0" rIns="0">
            <a:spAutoFit/>
          </a:bodyPr>
          <a:lstStyle/>
          <a:p>
            <a:pPr algn="just">
              <a:lnSpc>
                <a:spcPts val="4249"/>
              </a:lnSpc>
            </a:pPr>
            <a:r>
              <a:rPr lang="en-US" sz="2499">
                <a:solidFill>
                  <a:srgbClr val="FFFFFF"/>
                </a:solidFill>
                <a:latin typeface="Poppins"/>
                <a:ea typeface="Poppins"/>
                <a:cs typeface="Poppins"/>
                <a:sym typeface="Poppins"/>
              </a:rPr>
              <a:t>Primarily males and females aged 16-35, students, young professionals,gaming enthusiasts, and music lovers. Individuals who value premium sound quality, are tech-savvy, and have a passion for gaming or streaming. Gamers who invest in gaming accessories, participate in online gaming communities, and follow gaming trends.</a:t>
            </a:r>
          </a:p>
          <a:p>
            <a:pPr algn="just">
              <a:lnSpc>
                <a:spcPts val="3400"/>
              </a:lnSpc>
            </a:pPr>
          </a:p>
        </p:txBody>
      </p:sp>
      <p:sp>
        <p:nvSpPr>
          <p:cNvPr name="Freeform 15" id="15"/>
          <p:cNvSpPr/>
          <p:nvPr/>
        </p:nvSpPr>
        <p:spPr>
          <a:xfrm flipH="false" flipV="true" rot="0">
            <a:off x="14177579" y="1120086"/>
            <a:ext cx="4110421" cy="919240"/>
          </a:xfrm>
          <a:custGeom>
            <a:avLst/>
            <a:gdLst/>
            <a:ahLst/>
            <a:cxnLst/>
            <a:rect r="r" b="b" t="t" l="l"/>
            <a:pathLst>
              <a:path h="919240" w="4110421">
                <a:moveTo>
                  <a:pt x="0" y="919239"/>
                </a:moveTo>
                <a:lnTo>
                  <a:pt x="4110421" y="919239"/>
                </a:lnTo>
                <a:lnTo>
                  <a:pt x="4110421" y="0"/>
                </a:lnTo>
                <a:lnTo>
                  <a:pt x="0" y="0"/>
                </a:lnTo>
                <a:lnTo>
                  <a:pt x="0" y="919239"/>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350185">
            <a:off x="10476141" y="-2154402"/>
            <a:ext cx="1575717" cy="8402728"/>
            <a:chOff x="0" y="0"/>
            <a:chExt cx="415004" cy="2213064"/>
          </a:xfrm>
        </p:grpSpPr>
        <p:sp>
          <p:nvSpPr>
            <p:cNvPr name="Freeform 3" id="3"/>
            <p:cNvSpPr/>
            <p:nvPr/>
          </p:nvSpPr>
          <p:spPr>
            <a:xfrm flipH="false" flipV="false" rot="0">
              <a:off x="0" y="0"/>
              <a:ext cx="415004" cy="2213064"/>
            </a:xfrm>
            <a:custGeom>
              <a:avLst/>
              <a:gdLst/>
              <a:ahLst/>
              <a:cxnLst/>
              <a:rect r="r" b="b" t="t" l="l"/>
              <a:pathLst>
                <a:path h="2213064" w="415004">
                  <a:moveTo>
                    <a:pt x="203200" y="0"/>
                  </a:moveTo>
                  <a:lnTo>
                    <a:pt x="415004" y="0"/>
                  </a:lnTo>
                  <a:lnTo>
                    <a:pt x="211804" y="2213064"/>
                  </a:lnTo>
                  <a:lnTo>
                    <a:pt x="0" y="2213064"/>
                  </a:lnTo>
                  <a:lnTo>
                    <a:pt x="203200" y="0"/>
                  </a:lnTo>
                  <a:close/>
                </a:path>
              </a:pathLst>
            </a:custGeom>
            <a:gradFill rotWithShape="true">
              <a:gsLst>
                <a:gs pos="0">
                  <a:srgbClr val="000000">
                    <a:alpha val="100000"/>
                  </a:srgbClr>
                </a:gs>
                <a:gs pos="100000">
                  <a:srgbClr val="920000">
                    <a:alpha val="100000"/>
                  </a:srgbClr>
                </a:gs>
              </a:gsLst>
              <a:lin ang="0"/>
            </a:gradFill>
          </p:spPr>
        </p:sp>
        <p:sp>
          <p:nvSpPr>
            <p:cNvPr name="TextBox 4" id="4"/>
            <p:cNvSpPr txBox="true"/>
            <p:nvPr/>
          </p:nvSpPr>
          <p:spPr>
            <a:xfrm>
              <a:off x="101600" y="-57150"/>
              <a:ext cx="211804" cy="2270214"/>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6915708" y="-513675"/>
            <a:ext cx="16918168" cy="11314350"/>
            <a:chOff x="0" y="0"/>
            <a:chExt cx="20477086" cy="13694444"/>
          </a:xfrm>
        </p:grpSpPr>
        <p:sp>
          <p:nvSpPr>
            <p:cNvPr name="Freeform 6" id="6"/>
            <p:cNvSpPr/>
            <p:nvPr/>
          </p:nvSpPr>
          <p:spPr>
            <a:xfrm flipH="false" flipV="false" rot="0">
              <a:off x="0" y="0"/>
              <a:ext cx="20477085" cy="13694445"/>
            </a:xfrm>
            <a:custGeom>
              <a:avLst/>
              <a:gdLst/>
              <a:ahLst/>
              <a:cxnLst/>
              <a:rect r="r" b="b" t="t" l="l"/>
              <a:pathLst>
                <a:path h="13694445" w="20477085">
                  <a:moveTo>
                    <a:pt x="20477085" y="0"/>
                  </a:moveTo>
                  <a:lnTo>
                    <a:pt x="13108572" y="13694445"/>
                  </a:lnTo>
                  <a:lnTo>
                    <a:pt x="0" y="13694445"/>
                  </a:lnTo>
                  <a:lnTo>
                    <a:pt x="7282742" y="0"/>
                  </a:lnTo>
                  <a:lnTo>
                    <a:pt x="20477085" y="0"/>
                  </a:lnTo>
                  <a:close/>
                </a:path>
              </a:pathLst>
            </a:custGeom>
            <a:blipFill>
              <a:blip r:embed="rId2"/>
              <a:stretch>
                <a:fillRect l="-189" t="0" r="-189" b="0"/>
              </a:stretch>
            </a:blipFill>
          </p:spPr>
        </p:sp>
      </p:grpSp>
      <p:sp>
        <p:nvSpPr>
          <p:cNvPr name="TextBox 7" id="7"/>
          <p:cNvSpPr txBox="true"/>
          <p:nvPr/>
        </p:nvSpPr>
        <p:spPr>
          <a:xfrm rot="0">
            <a:off x="1735429" y="944040"/>
            <a:ext cx="6640533" cy="1710542"/>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MARKET</a:t>
            </a:r>
          </a:p>
        </p:txBody>
      </p:sp>
      <p:sp>
        <p:nvSpPr>
          <p:cNvPr name="TextBox 8" id="8"/>
          <p:cNvSpPr txBox="true"/>
          <p:nvPr/>
        </p:nvSpPr>
        <p:spPr>
          <a:xfrm rot="0">
            <a:off x="1481667" y="2316081"/>
            <a:ext cx="5657414" cy="1710542"/>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POTENTIAL</a:t>
            </a:r>
          </a:p>
        </p:txBody>
      </p:sp>
      <p:grpSp>
        <p:nvGrpSpPr>
          <p:cNvPr name="Group 9" id="9"/>
          <p:cNvGrpSpPr/>
          <p:nvPr/>
        </p:nvGrpSpPr>
        <p:grpSpPr>
          <a:xfrm rot="0">
            <a:off x="463979" y="4885409"/>
            <a:ext cx="7118447" cy="4931642"/>
            <a:chOff x="0" y="0"/>
            <a:chExt cx="1874817" cy="1298869"/>
          </a:xfrm>
        </p:grpSpPr>
        <p:sp>
          <p:nvSpPr>
            <p:cNvPr name="Freeform 10" id="10"/>
            <p:cNvSpPr/>
            <p:nvPr/>
          </p:nvSpPr>
          <p:spPr>
            <a:xfrm flipH="false" flipV="false" rot="0">
              <a:off x="0" y="0"/>
              <a:ext cx="1874817" cy="1298869"/>
            </a:xfrm>
            <a:custGeom>
              <a:avLst/>
              <a:gdLst/>
              <a:ahLst/>
              <a:cxnLst/>
              <a:rect r="r" b="b" t="t" l="l"/>
              <a:pathLst>
                <a:path h="1298869" w="1874817">
                  <a:moveTo>
                    <a:pt x="0" y="0"/>
                  </a:moveTo>
                  <a:lnTo>
                    <a:pt x="1874817" y="0"/>
                  </a:lnTo>
                  <a:lnTo>
                    <a:pt x="1874817" y="1298869"/>
                  </a:lnTo>
                  <a:lnTo>
                    <a:pt x="0" y="1298869"/>
                  </a:lnTo>
                  <a:close/>
                </a:path>
              </a:pathLst>
            </a:custGeom>
            <a:gradFill rotWithShape="true">
              <a:gsLst>
                <a:gs pos="0">
                  <a:srgbClr val="000000">
                    <a:alpha val="100000"/>
                  </a:srgbClr>
                </a:gs>
                <a:gs pos="100000">
                  <a:srgbClr val="920000">
                    <a:alpha val="100000"/>
                  </a:srgbClr>
                </a:gs>
              </a:gsLst>
              <a:lin ang="0"/>
            </a:gradFill>
            <a:ln w="9525" cap="sq">
              <a:solidFill>
                <a:srgbClr val="FFFFFF"/>
              </a:solidFill>
              <a:prstDash val="solid"/>
              <a:miter/>
            </a:ln>
          </p:spPr>
        </p:sp>
        <p:sp>
          <p:nvSpPr>
            <p:cNvPr name="TextBox 11" id="11"/>
            <p:cNvSpPr txBox="true"/>
            <p:nvPr/>
          </p:nvSpPr>
          <p:spPr>
            <a:xfrm>
              <a:off x="0" y="-47625"/>
              <a:ext cx="1874817" cy="1346494"/>
            </a:xfrm>
            <a:prstGeom prst="rect">
              <a:avLst/>
            </a:prstGeom>
          </p:spPr>
          <p:txBody>
            <a:bodyPr anchor="ctr" rtlCol="false" tIns="50800" lIns="50800" bIns="50800" rIns="50800"/>
            <a:lstStyle/>
            <a:p>
              <a:pPr algn="ctr">
                <a:lnSpc>
                  <a:spcPts val="3220"/>
                </a:lnSpc>
              </a:pPr>
            </a:p>
          </p:txBody>
        </p:sp>
      </p:grpSp>
      <p:grpSp>
        <p:nvGrpSpPr>
          <p:cNvPr name="Group 12" id="12"/>
          <p:cNvGrpSpPr/>
          <p:nvPr/>
        </p:nvGrpSpPr>
        <p:grpSpPr>
          <a:xfrm rot="0">
            <a:off x="8172434" y="4885409"/>
            <a:ext cx="7642663" cy="4931642"/>
            <a:chOff x="0" y="0"/>
            <a:chExt cx="2012882" cy="1298869"/>
          </a:xfrm>
        </p:grpSpPr>
        <p:sp>
          <p:nvSpPr>
            <p:cNvPr name="Freeform 13" id="13"/>
            <p:cNvSpPr/>
            <p:nvPr/>
          </p:nvSpPr>
          <p:spPr>
            <a:xfrm flipH="false" flipV="false" rot="0">
              <a:off x="0" y="0"/>
              <a:ext cx="2012882" cy="1298869"/>
            </a:xfrm>
            <a:custGeom>
              <a:avLst/>
              <a:gdLst/>
              <a:ahLst/>
              <a:cxnLst/>
              <a:rect r="r" b="b" t="t" l="l"/>
              <a:pathLst>
                <a:path h="1298869" w="2012882">
                  <a:moveTo>
                    <a:pt x="0" y="0"/>
                  </a:moveTo>
                  <a:lnTo>
                    <a:pt x="2012882" y="0"/>
                  </a:lnTo>
                  <a:lnTo>
                    <a:pt x="2012882" y="1298869"/>
                  </a:lnTo>
                  <a:lnTo>
                    <a:pt x="0" y="1298869"/>
                  </a:lnTo>
                  <a:close/>
                </a:path>
              </a:pathLst>
            </a:custGeom>
            <a:gradFill rotWithShape="true">
              <a:gsLst>
                <a:gs pos="0">
                  <a:srgbClr val="000000">
                    <a:alpha val="100000"/>
                  </a:srgbClr>
                </a:gs>
                <a:gs pos="100000">
                  <a:srgbClr val="920000">
                    <a:alpha val="100000"/>
                  </a:srgbClr>
                </a:gs>
              </a:gsLst>
              <a:lin ang="0"/>
            </a:gradFill>
            <a:ln w="9525" cap="sq">
              <a:solidFill>
                <a:srgbClr val="FFFFFF"/>
              </a:solidFill>
              <a:prstDash val="solid"/>
              <a:miter/>
            </a:ln>
          </p:spPr>
        </p:sp>
        <p:sp>
          <p:nvSpPr>
            <p:cNvPr name="TextBox 14" id="14"/>
            <p:cNvSpPr txBox="true"/>
            <p:nvPr/>
          </p:nvSpPr>
          <p:spPr>
            <a:xfrm>
              <a:off x="0" y="-47625"/>
              <a:ext cx="2012882" cy="1346494"/>
            </a:xfrm>
            <a:prstGeom prst="rect">
              <a:avLst/>
            </a:prstGeom>
          </p:spPr>
          <p:txBody>
            <a:bodyPr anchor="ctr" rtlCol="false" tIns="50800" lIns="50800" bIns="50800" rIns="50800"/>
            <a:lstStyle/>
            <a:p>
              <a:pPr algn="ctr">
                <a:lnSpc>
                  <a:spcPts val="3220"/>
                </a:lnSpc>
              </a:pPr>
            </a:p>
          </p:txBody>
        </p:sp>
      </p:grpSp>
      <p:sp>
        <p:nvSpPr>
          <p:cNvPr name="TextBox 15" id="15"/>
          <p:cNvSpPr txBox="true"/>
          <p:nvPr/>
        </p:nvSpPr>
        <p:spPr>
          <a:xfrm rot="0">
            <a:off x="780502" y="5000625"/>
            <a:ext cx="6591675" cy="4257675"/>
          </a:xfrm>
          <a:prstGeom prst="rect">
            <a:avLst/>
          </a:prstGeom>
        </p:spPr>
        <p:txBody>
          <a:bodyPr anchor="t" rtlCol="false" tIns="0" lIns="0" bIns="0" rIns="0">
            <a:spAutoFit/>
          </a:bodyPr>
          <a:lstStyle/>
          <a:p>
            <a:pPr algn="just">
              <a:lnSpc>
                <a:spcPts val="4236"/>
              </a:lnSpc>
            </a:pPr>
            <a:r>
              <a:rPr lang="en-US" sz="2492">
                <a:solidFill>
                  <a:srgbClr val="FFFFFF"/>
                </a:solidFill>
                <a:latin typeface="Poppins"/>
                <a:ea typeface="Poppins"/>
                <a:cs typeface="Poppins"/>
                <a:sym typeface="Poppins"/>
              </a:rPr>
              <a:t>The global gaming headset market is experiencing significant growth, with a projected compound annual growth rate (CAGR) of 7.2% from 2023 to 2028. This growth is driven by demand from both casual and professional gamers, making it a promising niche with substantial market potential.</a:t>
            </a:r>
          </a:p>
        </p:txBody>
      </p:sp>
      <p:sp>
        <p:nvSpPr>
          <p:cNvPr name="TextBox 16" id="16"/>
          <p:cNvSpPr txBox="true"/>
          <p:nvPr/>
        </p:nvSpPr>
        <p:spPr>
          <a:xfrm rot="0">
            <a:off x="8375962" y="4858380"/>
            <a:ext cx="7194008" cy="4842825"/>
          </a:xfrm>
          <a:prstGeom prst="rect">
            <a:avLst/>
          </a:prstGeom>
        </p:spPr>
        <p:txBody>
          <a:bodyPr anchor="t" rtlCol="false" tIns="0" lIns="0" bIns="0" rIns="0">
            <a:spAutoFit/>
          </a:bodyPr>
          <a:lstStyle/>
          <a:p>
            <a:pPr algn="just">
              <a:lnSpc>
                <a:spcPts val="4283"/>
              </a:lnSpc>
            </a:pPr>
            <a:r>
              <a:rPr lang="en-US" sz="2519">
                <a:solidFill>
                  <a:srgbClr val="FFFFFF"/>
                </a:solidFill>
                <a:latin typeface="Poppins"/>
                <a:ea typeface="Poppins"/>
                <a:cs typeface="Poppins"/>
                <a:sym typeface="Poppins"/>
              </a:rPr>
              <a:t>In Uganda, the gaming community has grown significantly due to increased access to affordable internet and mobile devices. Urban areas like Kampala have seen the rise of gaming hubs, esports tournaments, and social media communities fostering connections among gamers. Hence strong growth potential for gaming accessories like headphones.</a:t>
            </a:r>
          </a:p>
        </p:txBody>
      </p:sp>
      <p:sp>
        <p:nvSpPr>
          <p:cNvPr name="Freeform 17" id="17"/>
          <p:cNvSpPr/>
          <p:nvPr/>
        </p:nvSpPr>
        <p:spPr>
          <a:xfrm flipH="false" flipV="true" rot="0">
            <a:off x="5527216" y="1894562"/>
            <a:ext cx="4110421" cy="919240"/>
          </a:xfrm>
          <a:custGeom>
            <a:avLst/>
            <a:gdLst/>
            <a:ahLst/>
            <a:cxnLst/>
            <a:rect r="r" b="b" t="t" l="l"/>
            <a:pathLst>
              <a:path h="919240" w="4110421">
                <a:moveTo>
                  <a:pt x="0" y="919239"/>
                </a:moveTo>
                <a:lnTo>
                  <a:pt x="4110421" y="919239"/>
                </a:lnTo>
                <a:lnTo>
                  <a:pt x="4110421" y="0"/>
                </a:lnTo>
                <a:lnTo>
                  <a:pt x="0" y="0"/>
                </a:lnTo>
                <a:lnTo>
                  <a:pt x="0" y="91923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831715" y="78179"/>
            <a:ext cx="7687111" cy="1710542"/>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UNIQUE SELLING</a:t>
            </a:r>
          </a:p>
        </p:txBody>
      </p:sp>
      <p:sp>
        <p:nvSpPr>
          <p:cNvPr name="TextBox 3" id="3"/>
          <p:cNvSpPr txBox="true"/>
          <p:nvPr/>
        </p:nvSpPr>
        <p:spPr>
          <a:xfrm rot="0">
            <a:off x="9518827" y="78179"/>
            <a:ext cx="6199830" cy="1710542"/>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PREPOSITION</a:t>
            </a:r>
          </a:p>
        </p:txBody>
      </p:sp>
      <p:grpSp>
        <p:nvGrpSpPr>
          <p:cNvPr name="Group 4" id="4"/>
          <p:cNvGrpSpPr/>
          <p:nvPr/>
        </p:nvGrpSpPr>
        <p:grpSpPr>
          <a:xfrm rot="0">
            <a:off x="-802476" y="2536564"/>
            <a:ext cx="19938228" cy="2136759"/>
            <a:chOff x="0" y="0"/>
            <a:chExt cx="5251221" cy="562768"/>
          </a:xfrm>
        </p:grpSpPr>
        <p:sp>
          <p:nvSpPr>
            <p:cNvPr name="Freeform 5" id="5"/>
            <p:cNvSpPr/>
            <p:nvPr/>
          </p:nvSpPr>
          <p:spPr>
            <a:xfrm flipH="false" flipV="false" rot="0">
              <a:off x="0" y="0"/>
              <a:ext cx="5251221" cy="562768"/>
            </a:xfrm>
            <a:custGeom>
              <a:avLst/>
              <a:gdLst/>
              <a:ahLst/>
              <a:cxnLst/>
              <a:rect r="r" b="b" t="t" l="l"/>
              <a:pathLst>
                <a:path h="562768" w="5251221">
                  <a:moveTo>
                    <a:pt x="0" y="0"/>
                  </a:moveTo>
                  <a:lnTo>
                    <a:pt x="5251221" y="0"/>
                  </a:lnTo>
                  <a:lnTo>
                    <a:pt x="5251221" y="562768"/>
                  </a:lnTo>
                  <a:lnTo>
                    <a:pt x="0" y="562768"/>
                  </a:lnTo>
                  <a:close/>
                </a:path>
              </a:pathLst>
            </a:custGeom>
            <a:gradFill rotWithShape="true">
              <a:gsLst>
                <a:gs pos="0">
                  <a:srgbClr val="000000">
                    <a:alpha val="100000"/>
                  </a:srgbClr>
                </a:gs>
                <a:gs pos="100000">
                  <a:srgbClr val="920000">
                    <a:alpha val="100000"/>
                  </a:srgbClr>
                </a:gs>
              </a:gsLst>
              <a:lin ang="0"/>
            </a:gradFill>
          </p:spPr>
        </p:sp>
        <p:sp>
          <p:nvSpPr>
            <p:cNvPr name="TextBox 6" id="6"/>
            <p:cNvSpPr txBox="true"/>
            <p:nvPr/>
          </p:nvSpPr>
          <p:spPr>
            <a:xfrm>
              <a:off x="0" y="-57150"/>
              <a:ext cx="5251221" cy="619918"/>
            </a:xfrm>
            <a:prstGeom prst="rect">
              <a:avLst/>
            </a:prstGeom>
          </p:spPr>
          <p:txBody>
            <a:bodyPr anchor="ctr" rtlCol="false" tIns="50800" lIns="50800" bIns="50800" rIns="50800"/>
            <a:lstStyle/>
            <a:p>
              <a:pPr algn="ctr">
                <a:lnSpc>
                  <a:spcPts val="2799"/>
                </a:lnSpc>
              </a:pPr>
            </a:p>
          </p:txBody>
        </p:sp>
      </p:grpSp>
      <p:grpSp>
        <p:nvGrpSpPr>
          <p:cNvPr name="Group 7" id="7"/>
          <p:cNvGrpSpPr/>
          <p:nvPr/>
        </p:nvGrpSpPr>
        <p:grpSpPr>
          <a:xfrm rot="0">
            <a:off x="1480890" y="2211043"/>
            <a:ext cx="6238883" cy="2932457"/>
            <a:chOff x="0" y="0"/>
            <a:chExt cx="8318510" cy="3909943"/>
          </a:xfrm>
        </p:grpSpPr>
        <p:pic>
          <p:nvPicPr>
            <p:cNvPr name="Picture 8" id="8"/>
            <p:cNvPicPr>
              <a:picLocks noChangeAspect="true"/>
            </p:cNvPicPr>
            <p:nvPr/>
          </p:nvPicPr>
          <p:blipFill>
            <a:blip r:embed="rId2"/>
            <a:srcRect l="0" t="14725" r="0" b="14725"/>
            <a:stretch>
              <a:fillRect/>
            </a:stretch>
          </p:blipFill>
          <p:spPr>
            <a:xfrm flipH="false" flipV="false">
              <a:off x="0" y="0"/>
              <a:ext cx="8318510" cy="3909943"/>
            </a:xfrm>
            <a:prstGeom prst="rect">
              <a:avLst/>
            </a:prstGeom>
          </p:spPr>
        </p:pic>
      </p:grpSp>
      <p:grpSp>
        <p:nvGrpSpPr>
          <p:cNvPr name="Group 9" id="9"/>
          <p:cNvGrpSpPr/>
          <p:nvPr/>
        </p:nvGrpSpPr>
        <p:grpSpPr>
          <a:xfrm rot="0">
            <a:off x="8472248" y="2134575"/>
            <a:ext cx="4129236" cy="6268146"/>
            <a:chOff x="0" y="0"/>
            <a:chExt cx="5505648" cy="8357528"/>
          </a:xfrm>
        </p:grpSpPr>
        <p:pic>
          <p:nvPicPr>
            <p:cNvPr name="Picture 10" id="10"/>
            <p:cNvPicPr>
              <a:picLocks noChangeAspect="true"/>
            </p:cNvPicPr>
            <p:nvPr/>
          </p:nvPicPr>
          <p:blipFill>
            <a:blip r:embed="rId3"/>
            <a:srcRect l="28041" t="0" r="28041" b="0"/>
            <a:stretch>
              <a:fillRect/>
            </a:stretch>
          </p:blipFill>
          <p:spPr>
            <a:xfrm flipH="false" flipV="false">
              <a:off x="0" y="0"/>
              <a:ext cx="5505648" cy="8357528"/>
            </a:xfrm>
            <a:prstGeom prst="rect">
              <a:avLst/>
            </a:prstGeom>
          </p:spPr>
        </p:pic>
      </p:grpSp>
      <p:grpSp>
        <p:nvGrpSpPr>
          <p:cNvPr name="Group 11" id="11"/>
          <p:cNvGrpSpPr/>
          <p:nvPr/>
        </p:nvGrpSpPr>
        <p:grpSpPr>
          <a:xfrm rot="0">
            <a:off x="13353959" y="2134575"/>
            <a:ext cx="5781793" cy="6268146"/>
            <a:chOff x="0" y="0"/>
            <a:chExt cx="7709057" cy="8357528"/>
          </a:xfrm>
        </p:grpSpPr>
        <p:pic>
          <p:nvPicPr>
            <p:cNvPr name="Picture 12" id="12"/>
            <p:cNvPicPr>
              <a:picLocks noChangeAspect="true"/>
            </p:cNvPicPr>
            <p:nvPr/>
          </p:nvPicPr>
          <p:blipFill>
            <a:blip r:embed="rId4"/>
            <a:srcRect l="3879" t="0" r="3879" b="0"/>
            <a:stretch>
              <a:fillRect/>
            </a:stretch>
          </p:blipFill>
          <p:spPr>
            <a:xfrm flipH="false" flipV="false">
              <a:off x="0" y="0"/>
              <a:ext cx="7709057" cy="8357528"/>
            </a:xfrm>
            <a:prstGeom prst="rect">
              <a:avLst/>
            </a:prstGeom>
          </p:spPr>
        </p:pic>
      </p:grpSp>
      <p:sp>
        <p:nvSpPr>
          <p:cNvPr name="Freeform 13" id="13"/>
          <p:cNvSpPr/>
          <p:nvPr/>
        </p:nvSpPr>
        <p:spPr>
          <a:xfrm flipH="false" flipV="true" rot="0">
            <a:off x="13663446" y="869482"/>
            <a:ext cx="4110421" cy="919240"/>
          </a:xfrm>
          <a:custGeom>
            <a:avLst/>
            <a:gdLst/>
            <a:ahLst/>
            <a:cxnLst/>
            <a:rect r="r" b="b" t="t" l="l"/>
            <a:pathLst>
              <a:path h="919240" w="4110421">
                <a:moveTo>
                  <a:pt x="0" y="919239"/>
                </a:moveTo>
                <a:lnTo>
                  <a:pt x="4110421" y="919239"/>
                </a:lnTo>
                <a:lnTo>
                  <a:pt x="4110421" y="0"/>
                </a:lnTo>
                <a:lnTo>
                  <a:pt x="0" y="0"/>
                </a:lnTo>
                <a:lnTo>
                  <a:pt x="0" y="91923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480890" y="5666617"/>
            <a:ext cx="6750111" cy="2865121"/>
          </a:xfrm>
          <a:prstGeom prst="rect">
            <a:avLst/>
          </a:prstGeom>
        </p:spPr>
        <p:txBody>
          <a:bodyPr anchor="t" rtlCol="false" tIns="0" lIns="0" bIns="0" rIns="0">
            <a:spAutoFit/>
          </a:bodyPr>
          <a:lstStyle/>
          <a:p>
            <a:pPr algn="just">
              <a:lnSpc>
                <a:spcPts val="3779"/>
              </a:lnSpc>
              <a:spcBef>
                <a:spcPct val="0"/>
              </a:spcBef>
            </a:pPr>
            <a:r>
              <a:rPr lang="en-US" sz="2699">
                <a:solidFill>
                  <a:srgbClr val="FFFFFF"/>
                </a:solidFill>
                <a:latin typeface="Poppins"/>
                <a:ea typeface="Poppins"/>
                <a:cs typeface="Poppins"/>
                <a:sym typeface="Poppins"/>
              </a:rPr>
              <a:t>The unique selling proposition for gaming headphones is their combination of ergonomic design, superior sound quality (including 7.1 surround sound), and affordability compared to competitors.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311752" y="1855080"/>
            <a:ext cx="3664497" cy="3149177"/>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0000">
                    <a:alpha val="100000"/>
                  </a:srgbClr>
                </a:gs>
                <a:gs pos="100000">
                  <a:srgbClr val="920000">
                    <a:alpha val="100000"/>
                  </a:srgbClr>
                </a:gs>
              </a:gsLst>
              <a:lin ang="0"/>
            </a:gradFill>
            <a:ln w="9525" cap="sq">
              <a:solidFill>
                <a:srgbClr val="FFFFFF"/>
              </a:solidFill>
              <a:prstDash val="solid"/>
              <a:miter/>
            </a:ln>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611925" y="2140233"/>
            <a:ext cx="3064149" cy="2653415"/>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064" t="0" r="-15064" b="0"/>
              </a:stretch>
            </a:blipFill>
          </p:spPr>
        </p:sp>
      </p:grpSp>
      <p:sp>
        <p:nvSpPr>
          <p:cNvPr name="TextBox 7" id="7"/>
          <p:cNvSpPr txBox="true"/>
          <p:nvPr/>
        </p:nvSpPr>
        <p:spPr>
          <a:xfrm rot="0">
            <a:off x="991079" y="305489"/>
            <a:ext cx="4848524" cy="1708810"/>
          </a:xfrm>
          <a:prstGeom prst="rect">
            <a:avLst/>
          </a:prstGeom>
        </p:spPr>
        <p:txBody>
          <a:bodyPr anchor="t" rtlCol="false" tIns="0" lIns="0" bIns="0" rIns="0">
            <a:spAutoFit/>
          </a:bodyPr>
          <a:lstStyle/>
          <a:p>
            <a:pPr algn="r">
              <a:lnSpc>
                <a:spcPts val="13963"/>
              </a:lnSpc>
              <a:spcBef>
                <a:spcPct val="0"/>
              </a:spcBef>
            </a:pPr>
            <a:r>
              <a:rPr lang="en-US" sz="9974" i="true">
                <a:solidFill>
                  <a:srgbClr val="FFFFFF"/>
                </a:solidFill>
                <a:latin typeface="Anton Italics"/>
                <a:ea typeface="Anton Italics"/>
                <a:cs typeface="Anton Italics"/>
                <a:sym typeface="Anton Italics"/>
              </a:rPr>
              <a:t>CHANNEL</a:t>
            </a:r>
          </a:p>
        </p:txBody>
      </p:sp>
      <p:sp>
        <p:nvSpPr>
          <p:cNvPr name="TextBox 8" id="8"/>
          <p:cNvSpPr txBox="true"/>
          <p:nvPr/>
        </p:nvSpPr>
        <p:spPr>
          <a:xfrm rot="0">
            <a:off x="6214027" y="303756"/>
            <a:ext cx="4884395" cy="1710542"/>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SELECTION</a:t>
            </a:r>
          </a:p>
        </p:txBody>
      </p:sp>
      <p:grpSp>
        <p:nvGrpSpPr>
          <p:cNvPr name="Group 9" id="9"/>
          <p:cNvGrpSpPr/>
          <p:nvPr/>
        </p:nvGrpSpPr>
        <p:grpSpPr>
          <a:xfrm rot="0">
            <a:off x="12719501" y="1199731"/>
            <a:ext cx="3664497" cy="3149177"/>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0000">
                    <a:alpha val="100000"/>
                  </a:srgbClr>
                </a:gs>
                <a:gs pos="100000">
                  <a:srgbClr val="920000">
                    <a:alpha val="100000"/>
                  </a:srgbClr>
                </a:gs>
              </a:gsLst>
              <a:lin ang="0"/>
            </a:gradFill>
            <a:ln w="9525" cap="sq">
              <a:solidFill>
                <a:srgbClr val="FFFFFF"/>
              </a:solidFill>
              <a:prstDash val="solid"/>
              <a:miter/>
            </a:ln>
          </p:spPr>
        </p:sp>
        <p:sp>
          <p:nvSpPr>
            <p:cNvPr name="TextBox 11" id="11"/>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3076980" y="1447612"/>
            <a:ext cx="3064149" cy="2653415"/>
            <a:chOff x="0" y="0"/>
            <a:chExt cx="4282440" cy="3708400"/>
          </a:xfrm>
        </p:grpSpPr>
        <p:sp>
          <p:nvSpPr>
            <p:cNvPr name="Freeform 13" id="1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5064" t="0" r="-15064" b="0"/>
              </a:stretch>
            </a:blipFill>
          </p:spPr>
        </p:sp>
      </p:grpSp>
      <p:grpSp>
        <p:nvGrpSpPr>
          <p:cNvPr name="Group 14" id="14"/>
          <p:cNvGrpSpPr/>
          <p:nvPr/>
        </p:nvGrpSpPr>
        <p:grpSpPr>
          <a:xfrm rot="0">
            <a:off x="1770829" y="2683883"/>
            <a:ext cx="3664497" cy="3149177"/>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0000">
                    <a:alpha val="100000"/>
                  </a:srgbClr>
                </a:gs>
                <a:gs pos="100000">
                  <a:srgbClr val="920000">
                    <a:alpha val="100000"/>
                  </a:srgbClr>
                </a:gs>
              </a:gsLst>
              <a:lin ang="0"/>
            </a:gradFill>
            <a:ln w="9525" cap="sq">
              <a:solidFill>
                <a:srgbClr val="FFFFFF"/>
              </a:solidFill>
              <a:prstDash val="solid"/>
              <a:miter/>
            </a:ln>
          </p:spPr>
        </p:sp>
        <p:sp>
          <p:nvSpPr>
            <p:cNvPr name="TextBox 16" id="16"/>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2163801" y="2931764"/>
            <a:ext cx="3064149" cy="2653415"/>
            <a:chOff x="0" y="0"/>
            <a:chExt cx="4282440" cy="3708400"/>
          </a:xfrm>
        </p:grpSpPr>
        <p:sp>
          <p:nvSpPr>
            <p:cNvPr name="Freeform 18" id="1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1722" t="0" r="-11722" b="0"/>
              </a:stretch>
            </a:blipFill>
          </p:spPr>
        </p:sp>
      </p:grpSp>
      <p:sp>
        <p:nvSpPr>
          <p:cNvPr name="Freeform 19" id="19"/>
          <p:cNvSpPr/>
          <p:nvPr/>
        </p:nvSpPr>
        <p:spPr>
          <a:xfrm flipH="false" flipV="true" rot="0">
            <a:off x="991079" y="1855080"/>
            <a:ext cx="4110421" cy="919240"/>
          </a:xfrm>
          <a:custGeom>
            <a:avLst/>
            <a:gdLst/>
            <a:ahLst/>
            <a:cxnLst/>
            <a:rect r="r" b="b" t="t" l="l"/>
            <a:pathLst>
              <a:path h="919240" w="4110421">
                <a:moveTo>
                  <a:pt x="0" y="919240"/>
                </a:moveTo>
                <a:lnTo>
                  <a:pt x="4110420" y="919240"/>
                </a:lnTo>
                <a:lnTo>
                  <a:pt x="4110420" y="0"/>
                </a:lnTo>
                <a:lnTo>
                  <a:pt x="0" y="0"/>
                </a:lnTo>
                <a:lnTo>
                  <a:pt x="0" y="91924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true" rot="0">
            <a:off x="10208104" y="574809"/>
            <a:ext cx="4110421" cy="919240"/>
          </a:xfrm>
          <a:custGeom>
            <a:avLst/>
            <a:gdLst/>
            <a:ahLst/>
            <a:cxnLst/>
            <a:rect r="r" b="b" t="t" l="l"/>
            <a:pathLst>
              <a:path h="919240" w="4110421">
                <a:moveTo>
                  <a:pt x="0" y="919240"/>
                </a:moveTo>
                <a:lnTo>
                  <a:pt x="4110421" y="919240"/>
                </a:lnTo>
                <a:lnTo>
                  <a:pt x="4110421" y="0"/>
                </a:lnTo>
                <a:lnTo>
                  <a:pt x="0" y="0"/>
                </a:lnTo>
                <a:lnTo>
                  <a:pt x="0" y="91924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8161102" y="5270957"/>
            <a:ext cx="3131454" cy="2731136"/>
          </a:xfrm>
          <a:prstGeom prst="rect">
            <a:avLst/>
          </a:prstGeom>
        </p:spPr>
        <p:txBody>
          <a:bodyPr anchor="t" rtlCol="false" tIns="0" lIns="0" bIns="0" rIns="0">
            <a:spAutoFit/>
          </a:bodyPr>
          <a:lstStyle/>
          <a:p>
            <a:pPr algn="l">
              <a:lnSpc>
                <a:spcPts val="4339"/>
              </a:lnSpc>
            </a:pPr>
            <a:r>
              <a:rPr lang="en-US" sz="3099" b="true">
                <a:solidFill>
                  <a:srgbClr val="FFFFFF"/>
                </a:solidFill>
                <a:latin typeface="Poppins Bold"/>
                <a:ea typeface="Poppins Bold"/>
                <a:cs typeface="Poppins Bold"/>
                <a:sym typeface="Poppins Bold"/>
              </a:rPr>
              <a:t>online stores</a:t>
            </a:r>
          </a:p>
          <a:p>
            <a:pPr algn="l">
              <a:lnSpc>
                <a:spcPts val="4339"/>
              </a:lnSpc>
            </a:pPr>
          </a:p>
          <a:p>
            <a:pPr algn="l">
              <a:lnSpc>
                <a:spcPts val="4339"/>
              </a:lnSpc>
            </a:pPr>
            <a:r>
              <a:rPr lang="en-US" sz="3099">
                <a:solidFill>
                  <a:srgbClr val="FFFFFF"/>
                </a:solidFill>
                <a:latin typeface="Poppins"/>
                <a:ea typeface="Poppins"/>
                <a:cs typeface="Poppins"/>
                <a:sym typeface="Poppins"/>
              </a:rPr>
              <a:t>jumia</a:t>
            </a:r>
          </a:p>
          <a:p>
            <a:pPr algn="l">
              <a:lnSpc>
                <a:spcPts val="4339"/>
              </a:lnSpc>
            </a:pPr>
            <a:r>
              <a:rPr lang="en-US" sz="3099">
                <a:solidFill>
                  <a:srgbClr val="FFFFFF"/>
                </a:solidFill>
                <a:latin typeface="Poppins"/>
                <a:ea typeface="Poppins"/>
                <a:cs typeface="Poppins"/>
                <a:sym typeface="Poppins"/>
              </a:rPr>
              <a:t>jiji</a:t>
            </a:r>
          </a:p>
          <a:p>
            <a:pPr algn="l">
              <a:lnSpc>
                <a:spcPts val="4339"/>
              </a:lnSpc>
              <a:spcBef>
                <a:spcPct val="0"/>
              </a:spcBef>
            </a:pPr>
            <a:r>
              <a:rPr lang="en-US" sz="3099">
                <a:solidFill>
                  <a:srgbClr val="FFFFFF"/>
                </a:solidFill>
                <a:latin typeface="Poppins"/>
                <a:ea typeface="Poppins"/>
                <a:cs typeface="Poppins"/>
                <a:sym typeface="Poppins"/>
              </a:rPr>
              <a:t>amazon</a:t>
            </a:r>
          </a:p>
        </p:txBody>
      </p:sp>
      <p:sp>
        <p:nvSpPr>
          <p:cNvPr name="TextBox 22" id="22"/>
          <p:cNvSpPr txBox="true"/>
          <p:nvPr/>
        </p:nvSpPr>
        <p:spPr>
          <a:xfrm rot="0">
            <a:off x="12986022" y="4518719"/>
            <a:ext cx="4637506" cy="2731136"/>
          </a:xfrm>
          <a:prstGeom prst="rect">
            <a:avLst/>
          </a:prstGeom>
        </p:spPr>
        <p:txBody>
          <a:bodyPr anchor="t" rtlCol="false" tIns="0" lIns="0" bIns="0" rIns="0">
            <a:spAutoFit/>
          </a:bodyPr>
          <a:lstStyle/>
          <a:p>
            <a:pPr algn="l">
              <a:lnSpc>
                <a:spcPts val="4339"/>
              </a:lnSpc>
            </a:pPr>
            <a:r>
              <a:rPr lang="en-US" sz="3099" b="true">
                <a:solidFill>
                  <a:srgbClr val="FFFFFF"/>
                </a:solidFill>
                <a:latin typeface="Poppins Bold"/>
                <a:ea typeface="Poppins Bold"/>
                <a:cs typeface="Poppins Bold"/>
                <a:sym typeface="Poppins Bold"/>
              </a:rPr>
              <a:t>gaming communities</a:t>
            </a:r>
          </a:p>
          <a:p>
            <a:pPr algn="l">
              <a:lnSpc>
                <a:spcPts val="4339"/>
              </a:lnSpc>
            </a:pPr>
          </a:p>
          <a:p>
            <a:pPr algn="l">
              <a:lnSpc>
                <a:spcPts val="4339"/>
              </a:lnSpc>
            </a:pPr>
            <a:r>
              <a:rPr lang="en-US" sz="3099">
                <a:solidFill>
                  <a:srgbClr val="FFFFFF"/>
                </a:solidFill>
                <a:latin typeface="Poppins"/>
                <a:ea typeface="Poppins"/>
                <a:cs typeface="Poppins"/>
                <a:sym typeface="Poppins"/>
              </a:rPr>
              <a:t>discord</a:t>
            </a:r>
          </a:p>
          <a:p>
            <a:pPr algn="l">
              <a:lnSpc>
                <a:spcPts val="4339"/>
              </a:lnSpc>
            </a:pPr>
            <a:r>
              <a:rPr lang="en-US" sz="3099">
                <a:solidFill>
                  <a:srgbClr val="FFFFFF"/>
                </a:solidFill>
                <a:latin typeface="Poppins"/>
                <a:ea typeface="Poppins"/>
                <a:cs typeface="Poppins"/>
                <a:sym typeface="Poppins"/>
              </a:rPr>
              <a:t>Reddit</a:t>
            </a:r>
          </a:p>
          <a:p>
            <a:pPr algn="l">
              <a:lnSpc>
                <a:spcPts val="4339"/>
              </a:lnSpc>
              <a:spcBef>
                <a:spcPct val="0"/>
              </a:spcBef>
            </a:pPr>
            <a:r>
              <a:rPr lang="en-US" sz="3099">
                <a:solidFill>
                  <a:srgbClr val="FFFFFF"/>
                </a:solidFill>
                <a:latin typeface="Poppins"/>
                <a:ea typeface="Poppins"/>
                <a:cs typeface="Poppins"/>
                <a:sym typeface="Poppins"/>
              </a:rPr>
              <a:t>and gaming centers</a:t>
            </a:r>
          </a:p>
        </p:txBody>
      </p:sp>
      <p:sp>
        <p:nvSpPr>
          <p:cNvPr name="TextBox 23" id="23"/>
          <p:cNvSpPr txBox="true"/>
          <p:nvPr/>
        </p:nvSpPr>
        <p:spPr>
          <a:xfrm rot="0">
            <a:off x="2522350" y="6139116"/>
            <a:ext cx="3131454" cy="2731136"/>
          </a:xfrm>
          <a:prstGeom prst="rect">
            <a:avLst/>
          </a:prstGeom>
        </p:spPr>
        <p:txBody>
          <a:bodyPr anchor="t" rtlCol="false" tIns="0" lIns="0" bIns="0" rIns="0">
            <a:spAutoFit/>
          </a:bodyPr>
          <a:lstStyle/>
          <a:p>
            <a:pPr algn="just">
              <a:lnSpc>
                <a:spcPts val="4339"/>
              </a:lnSpc>
            </a:pPr>
            <a:r>
              <a:rPr lang="en-US" sz="3099" b="true">
                <a:solidFill>
                  <a:srgbClr val="FFFFFF"/>
                </a:solidFill>
                <a:latin typeface="Poppins Bold"/>
                <a:ea typeface="Poppins Bold"/>
                <a:cs typeface="Poppins Bold"/>
                <a:sym typeface="Poppins Bold"/>
              </a:rPr>
              <a:t>social media</a:t>
            </a:r>
          </a:p>
          <a:p>
            <a:pPr algn="just">
              <a:lnSpc>
                <a:spcPts val="4339"/>
              </a:lnSpc>
            </a:pPr>
          </a:p>
          <a:p>
            <a:pPr algn="just">
              <a:lnSpc>
                <a:spcPts val="4339"/>
              </a:lnSpc>
            </a:pPr>
            <a:r>
              <a:rPr lang="en-US" sz="3099">
                <a:solidFill>
                  <a:srgbClr val="FFFFFF"/>
                </a:solidFill>
                <a:latin typeface="Poppins"/>
                <a:ea typeface="Poppins"/>
                <a:cs typeface="Poppins"/>
                <a:sym typeface="Poppins"/>
              </a:rPr>
              <a:t>tiktok</a:t>
            </a:r>
          </a:p>
          <a:p>
            <a:pPr algn="just">
              <a:lnSpc>
                <a:spcPts val="4339"/>
              </a:lnSpc>
            </a:pPr>
            <a:r>
              <a:rPr lang="en-US" sz="3099">
                <a:solidFill>
                  <a:srgbClr val="FFFFFF"/>
                </a:solidFill>
                <a:latin typeface="Poppins"/>
                <a:ea typeface="Poppins"/>
                <a:cs typeface="Poppins"/>
                <a:sym typeface="Poppins"/>
              </a:rPr>
              <a:t>facebook</a:t>
            </a:r>
          </a:p>
          <a:p>
            <a:pPr algn="just">
              <a:lnSpc>
                <a:spcPts val="4339"/>
              </a:lnSpc>
              <a:spcBef>
                <a:spcPct val="0"/>
              </a:spcBef>
            </a:pPr>
            <a:r>
              <a:rPr lang="en-US" sz="3099">
                <a:solidFill>
                  <a:srgbClr val="FFFFFF"/>
                </a:solidFill>
                <a:latin typeface="Poppins"/>
                <a:ea typeface="Poppins"/>
                <a:cs typeface="Poppins"/>
                <a:sym typeface="Poppins"/>
              </a:rPr>
              <a:t>instagram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311752" y="1855080"/>
            <a:ext cx="3664497" cy="3149177"/>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0000">
                    <a:alpha val="100000"/>
                  </a:srgbClr>
                </a:gs>
                <a:gs pos="100000">
                  <a:srgbClr val="920000">
                    <a:alpha val="100000"/>
                  </a:srgbClr>
                </a:gs>
              </a:gsLst>
              <a:lin ang="0"/>
            </a:gradFill>
            <a:ln w="9525" cap="sq">
              <a:solidFill>
                <a:srgbClr val="FFFFFF"/>
              </a:solidFill>
              <a:prstDash val="solid"/>
              <a:miter/>
            </a:ln>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611925" y="2140233"/>
            <a:ext cx="3064149" cy="2653415"/>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064" t="0" r="-15064" b="0"/>
              </a:stretch>
            </a:blipFill>
          </p:spPr>
        </p:sp>
      </p:grpSp>
      <p:sp>
        <p:nvSpPr>
          <p:cNvPr name="TextBox 7" id="7"/>
          <p:cNvSpPr txBox="true"/>
          <p:nvPr/>
        </p:nvSpPr>
        <p:spPr>
          <a:xfrm rot="0">
            <a:off x="991079" y="305489"/>
            <a:ext cx="4848524" cy="1708810"/>
          </a:xfrm>
          <a:prstGeom prst="rect">
            <a:avLst/>
          </a:prstGeom>
        </p:spPr>
        <p:txBody>
          <a:bodyPr anchor="t" rtlCol="false" tIns="0" lIns="0" bIns="0" rIns="0">
            <a:spAutoFit/>
          </a:bodyPr>
          <a:lstStyle/>
          <a:p>
            <a:pPr algn="r">
              <a:lnSpc>
                <a:spcPts val="13963"/>
              </a:lnSpc>
              <a:spcBef>
                <a:spcPct val="0"/>
              </a:spcBef>
            </a:pPr>
            <a:r>
              <a:rPr lang="en-US" sz="9974" i="true">
                <a:solidFill>
                  <a:srgbClr val="FFFFFF"/>
                </a:solidFill>
                <a:latin typeface="Anton Italics"/>
                <a:ea typeface="Anton Italics"/>
                <a:cs typeface="Anton Italics"/>
                <a:sym typeface="Anton Italics"/>
              </a:rPr>
              <a:t>COMP</a:t>
            </a:r>
          </a:p>
        </p:txBody>
      </p:sp>
      <p:sp>
        <p:nvSpPr>
          <p:cNvPr name="TextBox 8" id="8"/>
          <p:cNvSpPr txBox="true"/>
          <p:nvPr/>
        </p:nvSpPr>
        <p:spPr>
          <a:xfrm rot="0">
            <a:off x="5839603" y="305489"/>
            <a:ext cx="4884395" cy="1710542"/>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ETITION</a:t>
            </a:r>
          </a:p>
        </p:txBody>
      </p:sp>
      <p:grpSp>
        <p:nvGrpSpPr>
          <p:cNvPr name="Group 9" id="9"/>
          <p:cNvGrpSpPr/>
          <p:nvPr/>
        </p:nvGrpSpPr>
        <p:grpSpPr>
          <a:xfrm rot="0">
            <a:off x="12719501" y="1199731"/>
            <a:ext cx="3664497" cy="3149177"/>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0000">
                    <a:alpha val="100000"/>
                  </a:srgbClr>
                </a:gs>
                <a:gs pos="100000">
                  <a:srgbClr val="920000">
                    <a:alpha val="100000"/>
                  </a:srgbClr>
                </a:gs>
              </a:gsLst>
              <a:lin ang="0"/>
            </a:gradFill>
            <a:ln w="9525" cap="sq">
              <a:solidFill>
                <a:srgbClr val="FFFFFF"/>
              </a:solidFill>
              <a:prstDash val="solid"/>
              <a:miter/>
            </a:ln>
          </p:spPr>
        </p:sp>
        <p:sp>
          <p:nvSpPr>
            <p:cNvPr name="TextBox 11" id="11"/>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3076980" y="1447612"/>
            <a:ext cx="3064149" cy="2653415"/>
            <a:chOff x="0" y="0"/>
            <a:chExt cx="4282440" cy="3708400"/>
          </a:xfrm>
        </p:grpSpPr>
        <p:sp>
          <p:nvSpPr>
            <p:cNvPr name="Freeform 13" id="1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5064" t="0" r="-15064" b="0"/>
              </a:stretch>
            </a:blipFill>
          </p:spPr>
        </p:sp>
      </p:grpSp>
      <p:grpSp>
        <p:nvGrpSpPr>
          <p:cNvPr name="Group 14" id="14"/>
          <p:cNvGrpSpPr/>
          <p:nvPr/>
        </p:nvGrpSpPr>
        <p:grpSpPr>
          <a:xfrm rot="0">
            <a:off x="1770829" y="2683883"/>
            <a:ext cx="3664497" cy="3149177"/>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gradFill rotWithShape="true">
              <a:gsLst>
                <a:gs pos="0">
                  <a:srgbClr val="000000">
                    <a:alpha val="100000"/>
                  </a:srgbClr>
                </a:gs>
                <a:gs pos="100000">
                  <a:srgbClr val="920000">
                    <a:alpha val="100000"/>
                  </a:srgbClr>
                </a:gs>
              </a:gsLst>
              <a:lin ang="0"/>
            </a:gradFill>
            <a:ln w="9525" cap="sq">
              <a:solidFill>
                <a:srgbClr val="FFFFFF"/>
              </a:solidFill>
              <a:prstDash val="solid"/>
              <a:miter/>
            </a:ln>
          </p:spPr>
        </p:sp>
        <p:sp>
          <p:nvSpPr>
            <p:cNvPr name="TextBox 16" id="16"/>
            <p:cNvSpPr txBox="true"/>
            <p:nvPr/>
          </p:nvSpPr>
          <p:spPr>
            <a:xfrm>
              <a:off x="114300" y="-57150"/>
              <a:ext cx="584200" cy="755650"/>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2199727" y="2931764"/>
            <a:ext cx="3064149" cy="2653415"/>
            <a:chOff x="0" y="0"/>
            <a:chExt cx="4282440" cy="3708400"/>
          </a:xfrm>
        </p:grpSpPr>
        <p:sp>
          <p:nvSpPr>
            <p:cNvPr name="Freeform 18" id="1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36595" t="0" r="-36595" b="0"/>
              </a:stretch>
            </a:blipFill>
          </p:spPr>
        </p:sp>
      </p:grpSp>
      <p:sp>
        <p:nvSpPr>
          <p:cNvPr name="Freeform 19" id="19"/>
          <p:cNvSpPr/>
          <p:nvPr/>
        </p:nvSpPr>
        <p:spPr>
          <a:xfrm flipH="false" flipV="true" rot="0">
            <a:off x="991079" y="1855080"/>
            <a:ext cx="4110421" cy="919240"/>
          </a:xfrm>
          <a:custGeom>
            <a:avLst/>
            <a:gdLst/>
            <a:ahLst/>
            <a:cxnLst/>
            <a:rect r="r" b="b" t="t" l="l"/>
            <a:pathLst>
              <a:path h="919240" w="4110421">
                <a:moveTo>
                  <a:pt x="0" y="919240"/>
                </a:moveTo>
                <a:lnTo>
                  <a:pt x="4110420" y="919240"/>
                </a:lnTo>
                <a:lnTo>
                  <a:pt x="4110420" y="0"/>
                </a:lnTo>
                <a:lnTo>
                  <a:pt x="0" y="0"/>
                </a:lnTo>
                <a:lnTo>
                  <a:pt x="0" y="91924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true" rot="0">
            <a:off x="9144000" y="336770"/>
            <a:ext cx="4110421" cy="919240"/>
          </a:xfrm>
          <a:custGeom>
            <a:avLst/>
            <a:gdLst/>
            <a:ahLst/>
            <a:cxnLst/>
            <a:rect r="r" b="b" t="t" l="l"/>
            <a:pathLst>
              <a:path h="919240" w="4110421">
                <a:moveTo>
                  <a:pt x="0" y="919240"/>
                </a:moveTo>
                <a:lnTo>
                  <a:pt x="4110421" y="919240"/>
                </a:lnTo>
                <a:lnTo>
                  <a:pt x="4110421" y="0"/>
                </a:lnTo>
                <a:lnTo>
                  <a:pt x="0" y="0"/>
                </a:lnTo>
                <a:lnTo>
                  <a:pt x="0" y="91924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8161102" y="5299532"/>
            <a:ext cx="3131454" cy="3946525"/>
          </a:xfrm>
          <a:prstGeom prst="rect">
            <a:avLst/>
          </a:prstGeom>
        </p:spPr>
        <p:txBody>
          <a:bodyPr anchor="t" rtlCol="false" tIns="0" lIns="0" bIns="0" rIns="0">
            <a:spAutoFit/>
          </a:bodyPr>
          <a:lstStyle/>
          <a:p>
            <a:pPr algn="l">
              <a:lnSpc>
                <a:spcPts val="3499"/>
              </a:lnSpc>
            </a:pPr>
            <a:r>
              <a:rPr lang="en-US" sz="2499" b="true">
                <a:solidFill>
                  <a:srgbClr val="FFFFFF"/>
                </a:solidFill>
                <a:latin typeface="Poppins Bold"/>
                <a:ea typeface="Poppins Bold"/>
                <a:cs typeface="Poppins Bold"/>
                <a:sym typeface="Poppins Bold"/>
              </a:rPr>
              <a:t>Weaknesses: </a:t>
            </a:r>
          </a:p>
          <a:p>
            <a:pPr algn="l">
              <a:lnSpc>
                <a:spcPts val="3499"/>
              </a:lnSpc>
            </a:pPr>
          </a:p>
          <a:p>
            <a:pPr algn="l">
              <a:lnSpc>
                <a:spcPts val="3499"/>
              </a:lnSpc>
              <a:spcBef>
                <a:spcPct val="0"/>
              </a:spcBef>
            </a:pPr>
            <a:r>
              <a:rPr lang="en-US" sz="2499">
                <a:solidFill>
                  <a:srgbClr val="FFFFFF"/>
                </a:solidFill>
                <a:latin typeface="Poppins"/>
                <a:ea typeface="Poppins"/>
                <a:cs typeface="Poppins"/>
                <a:sym typeface="Poppins"/>
              </a:rPr>
              <a:t>Many competitors’ products are expensive, lack ergonomic designs, or fail to offer universal compatibility.</a:t>
            </a:r>
          </a:p>
        </p:txBody>
      </p:sp>
      <p:sp>
        <p:nvSpPr>
          <p:cNvPr name="TextBox 22" id="22"/>
          <p:cNvSpPr txBox="true"/>
          <p:nvPr/>
        </p:nvSpPr>
        <p:spPr>
          <a:xfrm rot="0">
            <a:off x="12986022" y="4547294"/>
            <a:ext cx="4273278" cy="5260975"/>
          </a:xfrm>
          <a:prstGeom prst="rect">
            <a:avLst/>
          </a:prstGeom>
        </p:spPr>
        <p:txBody>
          <a:bodyPr anchor="t" rtlCol="false" tIns="0" lIns="0" bIns="0" rIns="0">
            <a:spAutoFit/>
          </a:bodyPr>
          <a:lstStyle/>
          <a:p>
            <a:pPr algn="l">
              <a:lnSpc>
                <a:spcPts val="3499"/>
              </a:lnSpc>
            </a:pPr>
            <a:r>
              <a:rPr lang="en-US" sz="2499">
                <a:solidFill>
                  <a:srgbClr val="FFFFFF"/>
                </a:solidFill>
                <a:latin typeface="Poppins"/>
                <a:ea typeface="Poppins"/>
                <a:cs typeface="Poppins"/>
                <a:sym typeface="Poppins"/>
              </a:rPr>
              <a:t>Opportunities:</a:t>
            </a:r>
          </a:p>
          <a:p>
            <a:pPr algn="l">
              <a:lnSpc>
                <a:spcPts val="3499"/>
              </a:lnSpc>
            </a:pPr>
          </a:p>
          <a:p>
            <a:pPr algn="l">
              <a:lnSpc>
                <a:spcPts val="3499"/>
              </a:lnSpc>
            </a:pPr>
            <a:r>
              <a:rPr lang="en-US" sz="2499">
                <a:solidFill>
                  <a:srgbClr val="FFFFFF"/>
                </a:solidFill>
                <a:latin typeface="Poppins"/>
                <a:ea typeface="Poppins"/>
                <a:cs typeface="Poppins"/>
                <a:sym typeface="Poppins"/>
              </a:rPr>
              <a:t>Supply from affordable headphone makers such as Topway EM enterprise</a:t>
            </a:r>
          </a:p>
          <a:p>
            <a:pPr algn="l">
              <a:lnSpc>
                <a:spcPts val="3499"/>
              </a:lnSpc>
            </a:pPr>
            <a:r>
              <a:rPr lang="en-US" sz="2499">
                <a:solidFill>
                  <a:srgbClr val="FFFFFF"/>
                </a:solidFill>
                <a:latin typeface="Poppins"/>
                <a:ea typeface="Poppins"/>
                <a:cs typeface="Poppins"/>
                <a:sym typeface="Poppins"/>
              </a:rPr>
              <a:t>We can capitalize on affordability, premium sound features, and multi-platform support to differentiate ourselves from our competitors.</a:t>
            </a:r>
          </a:p>
          <a:p>
            <a:pPr algn="l">
              <a:lnSpc>
                <a:spcPts val="3499"/>
              </a:lnSpc>
              <a:spcBef>
                <a:spcPct val="0"/>
              </a:spcBef>
            </a:pPr>
          </a:p>
        </p:txBody>
      </p:sp>
      <p:sp>
        <p:nvSpPr>
          <p:cNvPr name="TextBox 23" id="23"/>
          <p:cNvSpPr txBox="true"/>
          <p:nvPr/>
        </p:nvSpPr>
        <p:spPr>
          <a:xfrm rot="0">
            <a:off x="2376352" y="5967227"/>
            <a:ext cx="3463251" cy="3592990"/>
          </a:xfrm>
          <a:prstGeom prst="rect">
            <a:avLst/>
          </a:prstGeom>
        </p:spPr>
        <p:txBody>
          <a:bodyPr anchor="t" rtlCol="false" tIns="0" lIns="0" bIns="0" rIns="0">
            <a:spAutoFit/>
          </a:bodyPr>
          <a:lstStyle/>
          <a:p>
            <a:pPr algn="l">
              <a:lnSpc>
                <a:spcPts val="3561"/>
              </a:lnSpc>
            </a:pPr>
            <a:r>
              <a:rPr lang="en-US" sz="2543" b="true">
                <a:solidFill>
                  <a:srgbClr val="FFFFFF"/>
                </a:solidFill>
                <a:latin typeface="Poppins Bold"/>
                <a:ea typeface="Poppins Bold"/>
                <a:cs typeface="Poppins Bold"/>
                <a:sym typeface="Poppins Bold"/>
              </a:rPr>
              <a:t>Strengths:</a:t>
            </a:r>
          </a:p>
          <a:p>
            <a:pPr algn="l">
              <a:lnSpc>
                <a:spcPts val="3561"/>
              </a:lnSpc>
            </a:pPr>
          </a:p>
          <a:p>
            <a:pPr algn="l">
              <a:lnSpc>
                <a:spcPts val="3561"/>
              </a:lnSpc>
              <a:spcBef>
                <a:spcPct val="0"/>
              </a:spcBef>
            </a:pPr>
            <a:r>
              <a:rPr lang="en-US" sz="2543">
                <a:solidFill>
                  <a:srgbClr val="FFFFFF"/>
                </a:solidFill>
                <a:latin typeface="Poppins"/>
                <a:ea typeface="Poppins"/>
                <a:cs typeface="Poppins"/>
                <a:sym typeface="Poppins"/>
              </a:rPr>
              <a:t>Established brands like Logitech, Razer, and SteelSeries have strong brand recognition and loyal customer bases.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01973" y="-514788"/>
            <a:ext cx="5898962" cy="11454365"/>
            <a:chOff x="0" y="0"/>
            <a:chExt cx="1553636" cy="3016788"/>
          </a:xfrm>
        </p:grpSpPr>
        <p:sp>
          <p:nvSpPr>
            <p:cNvPr name="Freeform 3" id="3"/>
            <p:cNvSpPr/>
            <p:nvPr/>
          </p:nvSpPr>
          <p:spPr>
            <a:xfrm flipH="false" flipV="false" rot="0">
              <a:off x="0" y="0"/>
              <a:ext cx="1553636" cy="3016788"/>
            </a:xfrm>
            <a:custGeom>
              <a:avLst/>
              <a:gdLst/>
              <a:ahLst/>
              <a:cxnLst/>
              <a:rect r="r" b="b" t="t" l="l"/>
              <a:pathLst>
                <a:path h="3016788" w="1553636">
                  <a:moveTo>
                    <a:pt x="0" y="0"/>
                  </a:moveTo>
                  <a:lnTo>
                    <a:pt x="1553636" y="0"/>
                  </a:lnTo>
                  <a:lnTo>
                    <a:pt x="1553636" y="3016788"/>
                  </a:lnTo>
                  <a:lnTo>
                    <a:pt x="0" y="3016788"/>
                  </a:lnTo>
                  <a:close/>
                </a:path>
              </a:pathLst>
            </a:custGeom>
            <a:gradFill rotWithShape="true">
              <a:gsLst>
                <a:gs pos="0">
                  <a:srgbClr val="000000">
                    <a:alpha val="100000"/>
                  </a:srgbClr>
                </a:gs>
                <a:gs pos="100000">
                  <a:srgbClr val="920000">
                    <a:alpha val="100000"/>
                  </a:srgbClr>
                </a:gs>
              </a:gsLst>
              <a:lin ang="0"/>
            </a:gradFill>
          </p:spPr>
        </p:sp>
        <p:sp>
          <p:nvSpPr>
            <p:cNvPr name="TextBox 4" id="4"/>
            <p:cNvSpPr txBox="true"/>
            <p:nvPr/>
          </p:nvSpPr>
          <p:spPr>
            <a:xfrm>
              <a:off x="0" y="-57150"/>
              <a:ext cx="1553636" cy="3073938"/>
            </a:xfrm>
            <a:prstGeom prst="rect">
              <a:avLst/>
            </a:prstGeom>
          </p:spPr>
          <p:txBody>
            <a:bodyPr anchor="ctr" rtlCol="false" tIns="50800" lIns="50800" bIns="50800" rIns="50800"/>
            <a:lstStyle/>
            <a:p>
              <a:pPr algn="ctr">
                <a:lnSpc>
                  <a:spcPts val="2799"/>
                </a:lnSpc>
              </a:pPr>
            </a:p>
          </p:txBody>
        </p:sp>
      </p:grpSp>
      <p:grpSp>
        <p:nvGrpSpPr>
          <p:cNvPr name="Group 5" id="5"/>
          <p:cNvGrpSpPr>
            <a:grpSpLocks noChangeAspect="true"/>
          </p:cNvGrpSpPr>
          <p:nvPr/>
        </p:nvGrpSpPr>
        <p:grpSpPr>
          <a:xfrm rot="0">
            <a:off x="1541518" y="2302422"/>
            <a:ext cx="6930731" cy="5872639"/>
            <a:chOff x="0" y="0"/>
            <a:chExt cx="19050000" cy="16141700"/>
          </a:xfrm>
        </p:grpSpPr>
        <p:sp>
          <p:nvSpPr>
            <p:cNvPr name="Freeform 6" id="6"/>
            <p:cNvSpPr/>
            <p:nvPr/>
          </p:nvSpPr>
          <p:spPr>
            <a:xfrm flipH="false" flipV="false" rot="0">
              <a:off x="367919" y="327025"/>
              <a:ext cx="18314288" cy="10660888"/>
            </a:xfrm>
            <a:custGeom>
              <a:avLst/>
              <a:gdLst/>
              <a:ahLst/>
              <a:cxnLst/>
              <a:rect r="r" b="b" t="t" l="l"/>
              <a:pathLst>
                <a:path h="10660888" w="18314288">
                  <a:moveTo>
                    <a:pt x="18314162" y="10660888"/>
                  </a:moveTo>
                  <a:lnTo>
                    <a:pt x="0" y="10660888"/>
                  </a:lnTo>
                  <a:lnTo>
                    <a:pt x="0" y="0"/>
                  </a:lnTo>
                  <a:lnTo>
                    <a:pt x="18314288" y="0"/>
                  </a:lnTo>
                  <a:lnTo>
                    <a:pt x="18314288" y="10660888"/>
                  </a:lnTo>
                  <a:close/>
                </a:path>
              </a:pathLst>
            </a:custGeom>
            <a:blipFill>
              <a:blip r:embed="rId2"/>
              <a:stretch>
                <a:fillRect l="0" t="-7334" r="0" b="-7334"/>
              </a:stretch>
            </a:blipFill>
          </p:spPr>
        </p:sp>
        <p:sp>
          <p:nvSpPr>
            <p:cNvPr name="Freeform 7" id="7"/>
            <p:cNvSpPr/>
            <p:nvPr/>
          </p:nvSpPr>
          <p:spPr>
            <a:xfrm flipH="false" flipV="false" rot="0">
              <a:off x="0" y="0"/>
              <a:ext cx="19050000" cy="16141700"/>
            </a:xfrm>
            <a:custGeom>
              <a:avLst/>
              <a:gdLst/>
              <a:ahLst/>
              <a:cxnLst/>
              <a:rect r="r" b="b" t="t" l="l"/>
              <a:pathLst>
                <a:path h="16141700" w="19050000">
                  <a:moveTo>
                    <a:pt x="19050000" y="16141700"/>
                  </a:moveTo>
                  <a:lnTo>
                    <a:pt x="0" y="16141700"/>
                  </a:lnTo>
                  <a:lnTo>
                    <a:pt x="0" y="0"/>
                  </a:lnTo>
                  <a:lnTo>
                    <a:pt x="19050000" y="0"/>
                  </a:lnTo>
                  <a:lnTo>
                    <a:pt x="19050000" y="16141700"/>
                  </a:lnTo>
                  <a:close/>
                </a:path>
              </a:pathLst>
            </a:custGeom>
            <a:blipFill>
              <a:blip r:embed="rId3"/>
              <a:stretch>
                <a:fillRect l="0" t="-9" r="0" b="-9"/>
              </a:stretch>
            </a:blipFill>
          </p:spPr>
        </p:sp>
      </p:grpSp>
      <p:sp>
        <p:nvSpPr>
          <p:cNvPr name="TextBox 8" id="8"/>
          <p:cNvSpPr txBox="true"/>
          <p:nvPr/>
        </p:nvSpPr>
        <p:spPr>
          <a:xfrm rot="0">
            <a:off x="9996754" y="838200"/>
            <a:ext cx="6160453" cy="1708810"/>
          </a:xfrm>
          <a:prstGeom prst="rect">
            <a:avLst/>
          </a:prstGeom>
        </p:spPr>
        <p:txBody>
          <a:bodyPr anchor="t" rtlCol="false" tIns="0" lIns="0" bIns="0" rIns="0">
            <a:spAutoFit/>
          </a:bodyPr>
          <a:lstStyle/>
          <a:p>
            <a:pPr algn="l">
              <a:lnSpc>
                <a:spcPts val="13963"/>
              </a:lnSpc>
              <a:spcBef>
                <a:spcPct val="0"/>
              </a:spcBef>
            </a:pPr>
            <a:r>
              <a:rPr lang="en-US" sz="9974" i="true">
                <a:solidFill>
                  <a:srgbClr val="FFFFFF"/>
                </a:solidFill>
                <a:latin typeface="Anton Italics"/>
                <a:ea typeface="Anton Italics"/>
                <a:cs typeface="Anton Italics"/>
                <a:sym typeface="Anton Italics"/>
              </a:rPr>
              <a:t>ALIGNMENT</a:t>
            </a:r>
          </a:p>
        </p:txBody>
      </p:sp>
      <p:sp>
        <p:nvSpPr>
          <p:cNvPr name="TextBox 9" id="9"/>
          <p:cNvSpPr txBox="true"/>
          <p:nvPr/>
        </p:nvSpPr>
        <p:spPr>
          <a:xfrm rot="0">
            <a:off x="10140471" y="2496707"/>
            <a:ext cx="6313868" cy="1710542"/>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WITH TRENDS</a:t>
            </a:r>
          </a:p>
        </p:txBody>
      </p:sp>
      <p:sp>
        <p:nvSpPr>
          <p:cNvPr name="TextBox 10" id="10"/>
          <p:cNvSpPr txBox="true"/>
          <p:nvPr/>
        </p:nvSpPr>
        <p:spPr>
          <a:xfrm rot="0">
            <a:off x="9144000" y="5512271"/>
            <a:ext cx="8115300" cy="2349301"/>
          </a:xfrm>
          <a:prstGeom prst="rect">
            <a:avLst/>
          </a:prstGeom>
        </p:spPr>
        <p:txBody>
          <a:bodyPr anchor="t" rtlCol="false" tIns="0" lIns="0" bIns="0" rIns="0">
            <a:spAutoFit/>
          </a:bodyPr>
          <a:lstStyle/>
          <a:p>
            <a:pPr algn="l">
              <a:lnSpc>
                <a:spcPts val="3646"/>
              </a:lnSpc>
            </a:pPr>
            <a:r>
              <a:rPr lang="en-US" sz="3090">
                <a:solidFill>
                  <a:srgbClr val="FFFFFF"/>
                </a:solidFill>
                <a:latin typeface="Poppins"/>
                <a:ea typeface="Poppins"/>
                <a:cs typeface="Poppins"/>
                <a:sym typeface="Poppins"/>
              </a:rPr>
              <a:t>Gaming headphones align with current trends in the gaming industry, such as the rise of esports, immersive gaming experiences, and the demand for high-quality streaming equipment.</a:t>
            </a:r>
          </a:p>
        </p:txBody>
      </p:sp>
      <p:sp>
        <p:nvSpPr>
          <p:cNvPr name="Freeform 11" id="11"/>
          <p:cNvSpPr/>
          <p:nvPr/>
        </p:nvSpPr>
        <p:spPr>
          <a:xfrm flipH="false" flipV="true" rot="0">
            <a:off x="13795938" y="285698"/>
            <a:ext cx="4110421" cy="919240"/>
          </a:xfrm>
          <a:custGeom>
            <a:avLst/>
            <a:gdLst/>
            <a:ahLst/>
            <a:cxnLst/>
            <a:rect r="r" b="b" t="t" l="l"/>
            <a:pathLst>
              <a:path h="919240" w="4110421">
                <a:moveTo>
                  <a:pt x="0" y="919239"/>
                </a:moveTo>
                <a:lnTo>
                  <a:pt x="4110421" y="919239"/>
                </a:lnTo>
                <a:lnTo>
                  <a:pt x="4110421" y="0"/>
                </a:lnTo>
                <a:lnTo>
                  <a:pt x="0" y="0"/>
                </a:lnTo>
                <a:lnTo>
                  <a:pt x="0" y="91923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true" rot="0">
            <a:off x="8319090" y="4319502"/>
            <a:ext cx="4110421" cy="919240"/>
          </a:xfrm>
          <a:custGeom>
            <a:avLst/>
            <a:gdLst/>
            <a:ahLst/>
            <a:cxnLst/>
            <a:rect r="r" b="b" t="t" l="l"/>
            <a:pathLst>
              <a:path h="919240" w="4110421">
                <a:moveTo>
                  <a:pt x="0" y="919239"/>
                </a:moveTo>
                <a:lnTo>
                  <a:pt x="4110421" y="919239"/>
                </a:lnTo>
                <a:lnTo>
                  <a:pt x="4110421" y="0"/>
                </a:lnTo>
                <a:lnTo>
                  <a:pt x="0" y="0"/>
                </a:lnTo>
                <a:lnTo>
                  <a:pt x="0" y="919239"/>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143416">
            <a:off x="2305279" y="5413205"/>
            <a:ext cx="7972073" cy="1782845"/>
          </a:xfrm>
          <a:custGeom>
            <a:avLst/>
            <a:gdLst/>
            <a:ahLst/>
            <a:cxnLst/>
            <a:rect r="r" b="b" t="t" l="l"/>
            <a:pathLst>
              <a:path h="1782845" w="7972073">
                <a:moveTo>
                  <a:pt x="7972073" y="1782846"/>
                </a:moveTo>
                <a:lnTo>
                  <a:pt x="0" y="1782846"/>
                </a:lnTo>
                <a:lnTo>
                  <a:pt x="0" y="0"/>
                </a:lnTo>
                <a:lnTo>
                  <a:pt x="7972073" y="0"/>
                </a:lnTo>
                <a:lnTo>
                  <a:pt x="7972073" y="178284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143416">
            <a:off x="7877308" y="2772825"/>
            <a:ext cx="7972073" cy="1782845"/>
          </a:xfrm>
          <a:custGeom>
            <a:avLst/>
            <a:gdLst/>
            <a:ahLst/>
            <a:cxnLst/>
            <a:rect r="r" b="b" t="t" l="l"/>
            <a:pathLst>
              <a:path h="1782845" w="7972073">
                <a:moveTo>
                  <a:pt x="0" y="1782845"/>
                </a:moveTo>
                <a:lnTo>
                  <a:pt x="7972073" y="1782845"/>
                </a:lnTo>
                <a:lnTo>
                  <a:pt x="7972073" y="0"/>
                </a:lnTo>
                <a:lnTo>
                  <a:pt x="0" y="0"/>
                </a:lnTo>
                <a:lnTo>
                  <a:pt x="0" y="17828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160489">
            <a:off x="5077331" y="2232542"/>
            <a:ext cx="8116445" cy="3153200"/>
          </a:xfrm>
          <a:prstGeom prst="rect">
            <a:avLst/>
          </a:prstGeom>
        </p:spPr>
        <p:txBody>
          <a:bodyPr anchor="t" rtlCol="false" tIns="0" lIns="0" bIns="0" rIns="0">
            <a:spAutoFit/>
          </a:bodyPr>
          <a:lstStyle/>
          <a:p>
            <a:pPr algn="ctr">
              <a:lnSpc>
                <a:spcPts val="25701"/>
              </a:lnSpc>
              <a:spcBef>
                <a:spcPct val="0"/>
              </a:spcBef>
            </a:pPr>
            <a:r>
              <a:rPr lang="en-US" sz="18358" i="true">
                <a:solidFill>
                  <a:srgbClr val="FFFFFF"/>
                </a:solidFill>
                <a:latin typeface="Anton Italics"/>
                <a:ea typeface="Anton Italics"/>
                <a:cs typeface="Anton Italics"/>
                <a:sym typeface="Anton Italics"/>
              </a:rPr>
              <a:t>THANK</a:t>
            </a:r>
          </a:p>
        </p:txBody>
      </p:sp>
      <p:sp>
        <p:nvSpPr>
          <p:cNvPr name="TextBox 5" id="5"/>
          <p:cNvSpPr txBox="true"/>
          <p:nvPr/>
        </p:nvSpPr>
        <p:spPr>
          <a:xfrm rot="-160489">
            <a:off x="5077331" y="4547250"/>
            <a:ext cx="8116445" cy="3153200"/>
          </a:xfrm>
          <a:prstGeom prst="rect">
            <a:avLst/>
          </a:prstGeom>
        </p:spPr>
        <p:txBody>
          <a:bodyPr anchor="t" rtlCol="false" tIns="0" lIns="0" bIns="0" rIns="0">
            <a:spAutoFit/>
          </a:bodyPr>
          <a:lstStyle/>
          <a:p>
            <a:pPr algn="ctr">
              <a:lnSpc>
                <a:spcPts val="25701"/>
              </a:lnSpc>
              <a:spcBef>
                <a:spcPct val="0"/>
              </a:spcBef>
            </a:pPr>
            <a:r>
              <a:rPr lang="en-US" sz="18358" i="true">
                <a:solidFill>
                  <a:srgbClr val="FFFFFF"/>
                </a:solidFill>
                <a:latin typeface="Anton Italics"/>
                <a:ea typeface="Anton Italics"/>
                <a:cs typeface="Anton Italics"/>
                <a:sym typeface="Anton Italics"/>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DAGdapi8U00</dc:identifier>
  <dcterms:modified xsi:type="dcterms:W3CDTF">2011-08-01T06:04:30Z</dcterms:modified>
  <cp:revision>1</cp:revision>
  <dc:title>Red and Black Gradient Esport Game Presentation</dc:title>
</cp:coreProperties>
</file>